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413" r:id="rId4"/>
    <p:sldId id="443" r:id="rId5"/>
    <p:sldId id="415" r:id="rId6"/>
    <p:sldId id="450" r:id="rId7"/>
    <p:sldId id="451" r:id="rId8"/>
    <p:sldId id="445" r:id="rId9"/>
    <p:sldId id="446" r:id="rId10"/>
    <p:sldId id="447" r:id="rId11"/>
    <p:sldId id="453" r:id="rId12"/>
    <p:sldId id="452" r:id="rId13"/>
    <p:sldId id="441" r:id="rId14"/>
    <p:sldId id="442" r:id="rId15"/>
    <p:sldId id="420" r:id="rId16"/>
    <p:sldId id="457" r:id="rId17"/>
    <p:sldId id="456" r:id="rId18"/>
    <p:sldId id="440" r:id="rId19"/>
    <p:sldId id="460" r:id="rId20"/>
    <p:sldId id="459" r:id="rId21"/>
    <p:sldId id="462" r:id="rId22"/>
    <p:sldId id="426" r:id="rId23"/>
    <p:sldId id="333" r:id="rId24"/>
    <p:sldId id="458" r:id="rId25"/>
    <p:sldId id="334" r:id="rId2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FA5"/>
    <a:srgbClr val="5B9BD5"/>
    <a:srgbClr val="E1D5E7"/>
    <a:srgbClr val="C7B4D0"/>
    <a:srgbClr val="D5E8D4"/>
    <a:srgbClr val="9DC389"/>
    <a:srgbClr val="CDBBD6"/>
    <a:srgbClr val="D6DCE5"/>
    <a:srgbClr val="FCE0E1"/>
    <a:srgbClr val="F7C2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4099" autoAdjust="0"/>
  </p:normalViewPr>
  <p:slideViewPr>
    <p:cSldViewPr snapToGrid="0">
      <p:cViewPr varScale="1">
        <p:scale>
          <a:sx n="87" d="100"/>
          <a:sy n="87" d="100"/>
        </p:scale>
        <p:origin x="102" y="1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1D7F-7240-4FD2-BAF4-BFB0E57A47CC}" type="datetimeFigureOut">
              <a:rPr lang="ko-KR" altLang="en-US" smtClean="0"/>
              <a:t>2024-12-19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B3715-DE9E-4D5D-B7BD-B68F410EFA92}" type="slidenum">
              <a:rPr lang="ko-KR" altLang="en-US" smtClean="0"/>
              <a:t>‹#›</a:t>
            </a:fld>
            <a:endParaRPr lang="ko-KR" altLang="en-US"/>
          </a:p>
        </p:txBody>
      </p:sp>
    </p:spTree>
    <p:extLst>
      <p:ext uri="{BB962C8B-B14F-4D97-AF65-F5344CB8AC3E}">
        <p14:creationId xmlns:p14="http://schemas.microsoft.com/office/powerpoint/2010/main" val="40671123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a:t>
            </a:fld>
            <a:endParaRPr lang="ko-KR" altLang="en-US"/>
          </a:p>
        </p:txBody>
      </p:sp>
    </p:spTree>
    <p:extLst>
      <p:ext uri="{BB962C8B-B14F-4D97-AF65-F5344CB8AC3E}">
        <p14:creationId xmlns:p14="http://schemas.microsoft.com/office/powerpoint/2010/main" val="45785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10</a:t>
            </a:fld>
            <a:endParaRPr lang="ko-KR" altLang="en-US"/>
          </a:p>
        </p:txBody>
      </p:sp>
    </p:spTree>
    <p:extLst>
      <p:ext uri="{BB962C8B-B14F-4D97-AF65-F5344CB8AC3E}">
        <p14:creationId xmlns:p14="http://schemas.microsoft.com/office/powerpoint/2010/main" val="170792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11</a:t>
            </a:fld>
            <a:endParaRPr lang="ko-KR" altLang="en-US"/>
          </a:p>
        </p:txBody>
      </p:sp>
    </p:spTree>
    <p:extLst>
      <p:ext uri="{BB962C8B-B14F-4D97-AF65-F5344CB8AC3E}">
        <p14:creationId xmlns:p14="http://schemas.microsoft.com/office/powerpoint/2010/main" val="286747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12</a:t>
            </a:fld>
            <a:endParaRPr lang="ko-KR" altLang="en-US"/>
          </a:p>
        </p:txBody>
      </p:sp>
    </p:spTree>
    <p:extLst>
      <p:ext uri="{BB962C8B-B14F-4D97-AF65-F5344CB8AC3E}">
        <p14:creationId xmlns:p14="http://schemas.microsoft.com/office/powerpoint/2010/main" val="2884216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13</a:t>
            </a:fld>
            <a:endParaRPr lang="ko-KR" altLang="en-US"/>
          </a:p>
        </p:txBody>
      </p:sp>
    </p:spTree>
    <p:extLst>
      <p:ext uri="{BB962C8B-B14F-4D97-AF65-F5344CB8AC3E}">
        <p14:creationId xmlns:p14="http://schemas.microsoft.com/office/powerpoint/2010/main" val="221349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14</a:t>
            </a:fld>
            <a:endParaRPr lang="ko-KR" altLang="en-US"/>
          </a:p>
        </p:txBody>
      </p:sp>
    </p:spTree>
    <p:extLst>
      <p:ext uri="{BB962C8B-B14F-4D97-AF65-F5344CB8AC3E}">
        <p14:creationId xmlns:p14="http://schemas.microsoft.com/office/powerpoint/2010/main" val="178786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15</a:t>
            </a:fld>
            <a:endParaRPr lang="ko-KR" altLang="en-US"/>
          </a:p>
        </p:txBody>
      </p:sp>
    </p:spTree>
    <p:extLst>
      <p:ext uri="{BB962C8B-B14F-4D97-AF65-F5344CB8AC3E}">
        <p14:creationId xmlns:p14="http://schemas.microsoft.com/office/powerpoint/2010/main" val="205631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16</a:t>
            </a:fld>
            <a:endParaRPr lang="ko-KR" altLang="en-US"/>
          </a:p>
        </p:txBody>
      </p:sp>
    </p:spTree>
    <p:extLst>
      <p:ext uri="{BB962C8B-B14F-4D97-AF65-F5344CB8AC3E}">
        <p14:creationId xmlns:p14="http://schemas.microsoft.com/office/powerpoint/2010/main" val="31791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17</a:t>
            </a:fld>
            <a:endParaRPr lang="ko-KR" altLang="en-US"/>
          </a:p>
        </p:txBody>
      </p:sp>
    </p:spTree>
    <p:extLst>
      <p:ext uri="{BB962C8B-B14F-4D97-AF65-F5344CB8AC3E}">
        <p14:creationId xmlns:p14="http://schemas.microsoft.com/office/powerpoint/2010/main" val="2603350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18</a:t>
            </a:fld>
            <a:endParaRPr lang="ko-KR" altLang="en-US"/>
          </a:p>
        </p:txBody>
      </p:sp>
    </p:spTree>
    <p:extLst>
      <p:ext uri="{BB962C8B-B14F-4D97-AF65-F5344CB8AC3E}">
        <p14:creationId xmlns:p14="http://schemas.microsoft.com/office/powerpoint/2010/main" val="2900334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19</a:t>
            </a:fld>
            <a:endParaRPr lang="ko-KR" altLang="en-US"/>
          </a:p>
        </p:txBody>
      </p:sp>
    </p:spTree>
    <p:extLst>
      <p:ext uri="{BB962C8B-B14F-4D97-AF65-F5344CB8AC3E}">
        <p14:creationId xmlns:p14="http://schemas.microsoft.com/office/powerpoint/2010/main" val="137006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a:t>
            </a:fld>
            <a:endParaRPr lang="ko-KR" altLang="en-US"/>
          </a:p>
        </p:txBody>
      </p:sp>
    </p:spTree>
    <p:extLst>
      <p:ext uri="{BB962C8B-B14F-4D97-AF65-F5344CB8AC3E}">
        <p14:creationId xmlns:p14="http://schemas.microsoft.com/office/powerpoint/2010/main" val="320052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20</a:t>
            </a:fld>
            <a:endParaRPr lang="ko-KR" altLang="en-US"/>
          </a:p>
        </p:txBody>
      </p:sp>
    </p:spTree>
    <p:extLst>
      <p:ext uri="{BB962C8B-B14F-4D97-AF65-F5344CB8AC3E}">
        <p14:creationId xmlns:p14="http://schemas.microsoft.com/office/powerpoint/2010/main" val="1562905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21</a:t>
            </a:fld>
            <a:endParaRPr lang="ko-KR" altLang="en-US"/>
          </a:p>
        </p:txBody>
      </p:sp>
    </p:spTree>
    <p:extLst>
      <p:ext uri="{BB962C8B-B14F-4D97-AF65-F5344CB8AC3E}">
        <p14:creationId xmlns:p14="http://schemas.microsoft.com/office/powerpoint/2010/main" val="427859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22</a:t>
            </a:fld>
            <a:endParaRPr lang="ko-KR" altLang="en-US"/>
          </a:p>
        </p:txBody>
      </p:sp>
    </p:spTree>
    <p:extLst>
      <p:ext uri="{BB962C8B-B14F-4D97-AF65-F5344CB8AC3E}">
        <p14:creationId xmlns:p14="http://schemas.microsoft.com/office/powerpoint/2010/main" val="66601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23</a:t>
            </a:fld>
            <a:endParaRPr lang="ko-KR" altLang="en-US"/>
          </a:p>
        </p:txBody>
      </p:sp>
    </p:spTree>
    <p:extLst>
      <p:ext uri="{BB962C8B-B14F-4D97-AF65-F5344CB8AC3E}">
        <p14:creationId xmlns:p14="http://schemas.microsoft.com/office/powerpoint/2010/main" val="2424743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24</a:t>
            </a:fld>
            <a:endParaRPr lang="ko-KR" altLang="en-US"/>
          </a:p>
        </p:txBody>
      </p:sp>
    </p:spTree>
    <p:extLst>
      <p:ext uri="{BB962C8B-B14F-4D97-AF65-F5344CB8AC3E}">
        <p14:creationId xmlns:p14="http://schemas.microsoft.com/office/powerpoint/2010/main" val="170279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25</a:t>
            </a:fld>
            <a:endParaRPr lang="ko-KR" altLang="en-US"/>
          </a:p>
        </p:txBody>
      </p:sp>
    </p:spTree>
    <p:extLst>
      <p:ext uri="{BB962C8B-B14F-4D97-AF65-F5344CB8AC3E}">
        <p14:creationId xmlns:p14="http://schemas.microsoft.com/office/powerpoint/2010/main" val="134982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3</a:t>
            </a:fld>
            <a:endParaRPr lang="ko-KR" altLang="en-US"/>
          </a:p>
        </p:txBody>
      </p:sp>
    </p:spTree>
    <p:extLst>
      <p:ext uri="{BB962C8B-B14F-4D97-AF65-F5344CB8AC3E}">
        <p14:creationId xmlns:p14="http://schemas.microsoft.com/office/powerpoint/2010/main" val="56572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a:t>
            </a:fld>
            <a:endParaRPr lang="ko-KR" altLang="en-US"/>
          </a:p>
        </p:txBody>
      </p:sp>
    </p:spTree>
    <p:extLst>
      <p:ext uri="{BB962C8B-B14F-4D97-AF65-F5344CB8AC3E}">
        <p14:creationId xmlns:p14="http://schemas.microsoft.com/office/powerpoint/2010/main" val="206130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5</a:t>
            </a:fld>
            <a:endParaRPr lang="ko-KR" altLang="en-US"/>
          </a:p>
        </p:txBody>
      </p:sp>
    </p:spTree>
    <p:extLst>
      <p:ext uri="{BB962C8B-B14F-4D97-AF65-F5344CB8AC3E}">
        <p14:creationId xmlns:p14="http://schemas.microsoft.com/office/powerpoint/2010/main" val="3593332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6</a:t>
            </a:fld>
            <a:endParaRPr lang="ko-KR" altLang="en-US"/>
          </a:p>
        </p:txBody>
      </p:sp>
    </p:spTree>
    <p:extLst>
      <p:ext uri="{BB962C8B-B14F-4D97-AF65-F5344CB8AC3E}">
        <p14:creationId xmlns:p14="http://schemas.microsoft.com/office/powerpoint/2010/main" val="3000843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7</a:t>
            </a:fld>
            <a:endParaRPr lang="ko-KR" altLang="en-US"/>
          </a:p>
        </p:txBody>
      </p:sp>
    </p:spTree>
    <p:extLst>
      <p:ext uri="{BB962C8B-B14F-4D97-AF65-F5344CB8AC3E}">
        <p14:creationId xmlns:p14="http://schemas.microsoft.com/office/powerpoint/2010/main" val="3613354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8</a:t>
            </a:fld>
            <a:endParaRPr lang="ko-KR" altLang="en-US"/>
          </a:p>
        </p:txBody>
      </p:sp>
    </p:spTree>
    <p:extLst>
      <p:ext uri="{BB962C8B-B14F-4D97-AF65-F5344CB8AC3E}">
        <p14:creationId xmlns:p14="http://schemas.microsoft.com/office/powerpoint/2010/main" val="3391876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9</a:t>
            </a:fld>
            <a:endParaRPr lang="ko-KR" altLang="en-US"/>
          </a:p>
        </p:txBody>
      </p:sp>
    </p:spTree>
    <p:extLst>
      <p:ext uri="{BB962C8B-B14F-4D97-AF65-F5344CB8AC3E}">
        <p14:creationId xmlns:p14="http://schemas.microsoft.com/office/powerpoint/2010/main" val="399670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06BF33-827D-4586-B233-F043B110ED6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5DA39D5-D316-4567-A84F-672441B33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AD68163-AF97-48D8-9721-86E0F341C0B9}"/>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77159D20-4525-41F5-B189-0125612C2DE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6346442-38C4-4156-9425-9CAB25EF8D3D}"/>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2948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F8B17-804D-4F15-9213-ADE2DD69AC8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4628E70-B588-4C91-8D01-0E286C40D4B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89207A9-66FF-4049-873B-AF161D3C1FEC}"/>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2A0231A9-6A64-476F-A532-B6EF2DE4D66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7BF0310-77FD-4557-B594-4497A7F4BE3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2696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3BB17DE-FEC2-42F4-ADCF-D5514CB80B7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A84FC0D-B83A-4B4F-BF6C-94BBEECFD67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1D5DA4-A757-4927-ACEF-720CF456325B}"/>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C98F1569-91B4-4120-BDA9-C75EA509262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2B8821-930E-4C8F-BFA5-DF104C9B912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176231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E9CC13-CFC8-496C-B1DF-0E86DD76CDF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63D0041-D400-4BBE-A674-CE6487F6C5A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74ECDDC-C2A7-4976-ABB8-0368E95B1DA3}"/>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40CBA068-0AEA-467F-93D9-8F6120977B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53DC646-AA04-42ED-BD7B-3EEFFC8B23D9}"/>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6765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86A3D8-74EE-4D6E-99BA-2434F9D276D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1B56832-8CC6-4E42-8060-DD3FD929A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A82805D-3D0E-4AEE-9165-6121E7A32160}"/>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08ECB267-6ADC-4A1D-9BC7-F65C7D7340D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21DA863-6B9D-4F7D-9F6C-4711C47B3403}"/>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30177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7F4BDD-42F9-4203-93D5-89E4221825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AE0C000-5A16-47AA-AE4C-E735E12A114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209235-99B7-48DE-B71B-9DF6F7790FF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B70E859-480B-49F4-9D61-C68616A3BDC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B6FE757B-D219-4200-B6C5-020AC2723B4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BD31A56-9A73-4472-BA5B-BACF43912EFD}"/>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108831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AA8F3C-CD2A-4353-B644-DE1596B30A9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64D48FA-D69B-40A0-BD73-665E98132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AD4CA0C-7605-44AD-8763-93AD4CAE73C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3FBD213-FB41-42CA-B1BD-C164EC6EB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2546A7-5604-4825-A1D2-C6BD2461A9F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8594D6C-5995-4548-AF38-CEDEF48A90EE}"/>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8" name="바닥글 개체 틀 7">
            <a:extLst>
              <a:ext uri="{FF2B5EF4-FFF2-40B4-BE49-F238E27FC236}">
                <a16:creationId xmlns:a16="http://schemas.microsoft.com/office/drawing/2014/main" id="{90D3F8F3-DE47-4BA1-8FAD-4B0E6F77019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EF543E8-0044-4C4E-AD53-FAB56AE7CE83}"/>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938040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7D4E36-81F9-4399-93CE-25E372C0A07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6762F31-189C-4D7A-A142-0763ED32F8E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4" name="바닥글 개체 틀 3">
            <a:extLst>
              <a:ext uri="{FF2B5EF4-FFF2-40B4-BE49-F238E27FC236}">
                <a16:creationId xmlns:a16="http://schemas.microsoft.com/office/drawing/2014/main" id="{DF40E86A-8F81-4B16-8467-EA40D2FD129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A6E3B64-3A2C-4BB2-A330-A2F488E6E3CA}"/>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50928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DD9F09B-B31F-498C-989D-38C25365E88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3" name="바닥글 개체 틀 2">
            <a:extLst>
              <a:ext uri="{FF2B5EF4-FFF2-40B4-BE49-F238E27FC236}">
                <a16:creationId xmlns:a16="http://schemas.microsoft.com/office/drawing/2014/main" id="{A276DACC-A3AC-44E6-BA26-DCBFA158A0A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FC6C358-8961-4E90-A28A-0C9C1977A3D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325276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2D9AF-0D4D-4A81-B938-252E737C936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6A507E-D8FA-4963-9B63-86F87E9BB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72DBF0B-9287-4D3D-8987-CDD430E4B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09B37E5-DDB0-4917-8196-D178436A0A81}"/>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FA98A814-B1BA-4E68-9207-3723AE3A7D8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F500BF9-77DE-44D5-9F95-0DC24D5A8CBB}"/>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418584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17C1E-7DD4-4A5D-BC9A-7C3203EC2BC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E37747E-5BD5-4800-9D5F-A22BF0A2A7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94F9392-3A08-4C4F-BF88-042BE0179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58785C0-CED2-4D90-96BB-2B5CAFFB9F0B}"/>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608178C1-C785-4E1A-8378-4FC8054F4EB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040DDD2-1105-492D-BA2D-D77DE7ACD895}"/>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29375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0D10756-A3F2-4819-9E28-E50282122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9AA2C96-EA84-4794-931F-95E05464B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2DDE4F-5273-4899-B515-CCA830A09C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17DDA06A-C510-4FC6-AABC-9D6D22139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E88BB9C-70D7-4FC5-AA20-0B679559DE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305516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DF1978-CCC2-4326-976D-29374607BAEB}"/>
              </a:ext>
            </a:extLst>
          </p:cNvPr>
          <p:cNvSpPr>
            <a:spLocks noGrp="1"/>
          </p:cNvSpPr>
          <p:nvPr>
            <p:ph type="ctrTitle"/>
          </p:nvPr>
        </p:nvSpPr>
        <p:spPr/>
        <p:txBody>
          <a:bodyPr/>
          <a:lstStyle/>
          <a:p>
            <a:r>
              <a:rPr lang="en-US" altLang="ko-KR" dirty="0"/>
              <a:t>Lab Seminar</a:t>
            </a:r>
            <a:endParaRPr lang="ko-KR" altLang="en-US" dirty="0"/>
          </a:p>
        </p:txBody>
      </p:sp>
      <p:sp>
        <p:nvSpPr>
          <p:cNvPr id="3" name="부제목 2">
            <a:extLst>
              <a:ext uri="{FF2B5EF4-FFF2-40B4-BE49-F238E27FC236}">
                <a16:creationId xmlns:a16="http://schemas.microsoft.com/office/drawing/2014/main" id="{612068E6-DA7A-4E5A-A86A-252BAABFB7AE}"/>
              </a:ext>
            </a:extLst>
          </p:cNvPr>
          <p:cNvSpPr>
            <a:spLocks noGrp="1"/>
          </p:cNvSpPr>
          <p:nvPr>
            <p:ph type="subTitle" idx="1"/>
          </p:nvPr>
        </p:nvSpPr>
        <p:spPr>
          <a:xfrm>
            <a:off x="1524000" y="5031658"/>
            <a:ext cx="9144000" cy="1407957"/>
          </a:xfrm>
        </p:spPr>
        <p:txBody>
          <a:bodyPr>
            <a:normAutofit/>
          </a:bodyPr>
          <a:lstStyle/>
          <a:p>
            <a:r>
              <a:rPr lang="en-US" altLang="ko-KR"/>
              <a:t>2024.09.24 </a:t>
            </a:r>
            <a:endParaRPr lang="en-US" altLang="ko-KR" dirty="0"/>
          </a:p>
          <a:p>
            <a:r>
              <a:rPr lang="en-US" altLang="ko-KR" dirty="0"/>
              <a:t>16:00(UTC+9)</a:t>
            </a:r>
          </a:p>
          <a:p>
            <a:r>
              <a:rPr lang="en-US" altLang="ko-KR" dirty="0" err="1"/>
              <a:t>Seungwan</a:t>
            </a:r>
            <a:r>
              <a:rPr lang="en-US" altLang="ko-KR" dirty="0"/>
              <a:t> Woo (UST)</a:t>
            </a:r>
            <a:endParaRPr lang="ko-KR" altLang="en-US" dirty="0"/>
          </a:p>
        </p:txBody>
      </p:sp>
    </p:spTree>
    <p:extLst>
      <p:ext uri="{BB962C8B-B14F-4D97-AF65-F5344CB8AC3E}">
        <p14:creationId xmlns:p14="http://schemas.microsoft.com/office/powerpoint/2010/main" val="408820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3" name="그림 2">
            <a:extLst>
              <a:ext uri="{FF2B5EF4-FFF2-40B4-BE49-F238E27FC236}">
                <a16:creationId xmlns:a16="http://schemas.microsoft.com/office/drawing/2014/main" id="{21BFD334-CA2F-6A1B-1A0B-69551DB8C2B8}"/>
              </a:ext>
            </a:extLst>
          </p:cNvPr>
          <p:cNvPicPr>
            <a:picLocks noChangeAspect="1"/>
          </p:cNvPicPr>
          <p:nvPr/>
        </p:nvPicPr>
        <p:blipFill>
          <a:blip r:embed="rId3"/>
          <a:stretch>
            <a:fillRect/>
          </a:stretch>
        </p:blipFill>
        <p:spPr>
          <a:xfrm>
            <a:off x="313986" y="1890712"/>
            <a:ext cx="6191250" cy="3076575"/>
          </a:xfrm>
          <a:prstGeom prst="rect">
            <a:avLst/>
          </a:prstGeom>
        </p:spPr>
      </p:pic>
      <p:pic>
        <p:nvPicPr>
          <p:cNvPr id="6" name="그림 5">
            <a:extLst>
              <a:ext uri="{FF2B5EF4-FFF2-40B4-BE49-F238E27FC236}">
                <a16:creationId xmlns:a16="http://schemas.microsoft.com/office/drawing/2014/main" id="{8D6B69C7-483A-2076-73C2-567381EC30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57241" y="1079142"/>
            <a:ext cx="4837134" cy="4699714"/>
          </a:xfrm>
          <a:prstGeom prst="rect">
            <a:avLst/>
          </a:prstGeom>
        </p:spPr>
      </p:pic>
      <p:sp>
        <p:nvSpPr>
          <p:cNvPr id="2" name="TextBox 1">
            <a:extLst>
              <a:ext uri="{FF2B5EF4-FFF2-40B4-BE49-F238E27FC236}">
                <a16:creationId xmlns:a16="http://schemas.microsoft.com/office/drawing/2014/main" id="{65D07BB8-215B-AE45-4A27-D67D2A6D04DF}"/>
              </a:ext>
            </a:extLst>
          </p:cNvPr>
          <p:cNvSpPr txBox="1"/>
          <p:nvPr/>
        </p:nvSpPr>
        <p:spPr>
          <a:xfrm>
            <a:off x="515154" y="1047641"/>
            <a:ext cx="3648456" cy="369332"/>
          </a:xfrm>
          <a:prstGeom prst="rect">
            <a:avLst/>
          </a:prstGeom>
          <a:noFill/>
        </p:spPr>
        <p:txBody>
          <a:bodyPr wrap="square" rtlCol="0">
            <a:spAutoFit/>
          </a:bodyPr>
          <a:lstStyle/>
          <a:p>
            <a:r>
              <a:rPr lang="en-US" altLang="ko-KR" dirty="0"/>
              <a:t>Amazon Mechanical Turk (AMT)</a:t>
            </a:r>
            <a:endParaRPr lang="ko-KR" altLang="en-US" dirty="0"/>
          </a:p>
        </p:txBody>
      </p:sp>
      <p:sp>
        <p:nvSpPr>
          <p:cNvPr id="7" name="직사각형 6">
            <a:extLst>
              <a:ext uri="{FF2B5EF4-FFF2-40B4-BE49-F238E27FC236}">
                <a16:creationId xmlns:a16="http://schemas.microsoft.com/office/drawing/2014/main" id="{954F8883-17D4-EF56-A910-9762525403FD}"/>
              </a:ext>
            </a:extLst>
          </p:cNvPr>
          <p:cNvSpPr/>
          <p:nvPr/>
        </p:nvSpPr>
        <p:spPr>
          <a:xfrm>
            <a:off x="4460995" y="1890712"/>
            <a:ext cx="1898862" cy="1858328"/>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65420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sp>
        <p:nvSpPr>
          <p:cNvPr id="42" name="TextBox 41">
            <a:extLst>
              <a:ext uri="{FF2B5EF4-FFF2-40B4-BE49-F238E27FC236}">
                <a16:creationId xmlns:a16="http://schemas.microsoft.com/office/drawing/2014/main" id="{A36B31CA-15B8-0F37-1B0A-E1DC19B799FD}"/>
              </a:ext>
            </a:extLst>
          </p:cNvPr>
          <p:cNvSpPr txBox="1"/>
          <p:nvPr/>
        </p:nvSpPr>
        <p:spPr>
          <a:xfrm>
            <a:off x="515154" y="1047641"/>
            <a:ext cx="3648456" cy="369332"/>
          </a:xfrm>
          <a:prstGeom prst="rect">
            <a:avLst/>
          </a:prstGeom>
          <a:noFill/>
        </p:spPr>
        <p:txBody>
          <a:bodyPr wrap="square" rtlCol="0">
            <a:spAutoFit/>
          </a:bodyPr>
          <a:lstStyle/>
          <a:p>
            <a:r>
              <a:rPr lang="en-US" altLang="ko-KR" dirty="0" err="1"/>
              <a:t>OpenSurfaces</a:t>
            </a:r>
            <a:endParaRPr lang="ko-KR" altLang="en-US" dirty="0"/>
          </a:p>
        </p:txBody>
      </p:sp>
      <p:pic>
        <p:nvPicPr>
          <p:cNvPr id="3" name="그림 2">
            <a:extLst>
              <a:ext uri="{FF2B5EF4-FFF2-40B4-BE49-F238E27FC236}">
                <a16:creationId xmlns:a16="http://schemas.microsoft.com/office/drawing/2014/main" id="{45A02059-0B50-69A9-2D5D-32E26FEDF9FD}"/>
              </a:ext>
            </a:extLst>
          </p:cNvPr>
          <p:cNvPicPr>
            <a:picLocks noChangeAspect="1"/>
          </p:cNvPicPr>
          <p:nvPr/>
        </p:nvPicPr>
        <p:blipFill>
          <a:blip r:embed="rId3"/>
          <a:stretch>
            <a:fillRect/>
          </a:stretch>
        </p:blipFill>
        <p:spPr>
          <a:xfrm>
            <a:off x="0" y="1734766"/>
            <a:ext cx="12192000" cy="3388468"/>
          </a:xfrm>
          <a:prstGeom prst="rect">
            <a:avLst/>
          </a:prstGeom>
        </p:spPr>
      </p:pic>
    </p:spTree>
    <p:extLst>
      <p:ext uri="{BB962C8B-B14F-4D97-AF65-F5344CB8AC3E}">
        <p14:creationId xmlns:p14="http://schemas.microsoft.com/office/powerpoint/2010/main" val="3780810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4" name="그림 3">
            <a:extLst>
              <a:ext uri="{FF2B5EF4-FFF2-40B4-BE49-F238E27FC236}">
                <a16:creationId xmlns:a16="http://schemas.microsoft.com/office/drawing/2014/main" id="{5773443C-F016-AEF5-247C-589A1206343D}"/>
              </a:ext>
            </a:extLst>
          </p:cNvPr>
          <p:cNvPicPr>
            <a:picLocks noChangeAspect="1"/>
          </p:cNvPicPr>
          <p:nvPr/>
        </p:nvPicPr>
        <p:blipFill>
          <a:blip r:embed="rId3"/>
          <a:stretch>
            <a:fillRect/>
          </a:stretch>
        </p:blipFill>
        <p:spPr>
          <a:xfrm>
            <a:off x="6371368" y="1785937"/>
            <a:ext cx="5591175" cy="3286125"/>
          </a:xfrm>
          <a:prstGeom prst="rect">
            <a:avLst/>
          </a:prstGeom>
        </p:spPr>
      </p:pic>
      <p:pic>
        <p:nvPicPr>
          <p:cNvPr id="11" name="그림 10">
            <a:extLst>
              <a:ext uri="{FF2B5EF4-FFF2-40B4-BE49-F238E27FC236}">
                <a16:creationId xmlns:a16="http://schemas.microsoft.com/office/drawing/2014/main" id="{E949BC17-7F57-7656-4C5B-B376C47852F3}"/>
              </a:ext>
            </a:extLst>
          </p:cNvPr>
          <p:cNvPicPr>
            <a:picLocks noChangeAspect="1"/>
          </p:cNvPicPr>
          <p:nvPr/>
        </p:nvPicPr>
        <p:blipFill>
          <a:blip r:embed="rId4"/>
          <a:stretch>
            <a:fillRect/>
          </a:stretch>
        </p:blipFill>
        <p:spPr>
          <a:xfrm>
            <a:off x="631941" y="782546"/>
            <a:ext cx="5188693" cy="5823727"/>
          </a:xfrm>
          <a:prstGeom prst="rect">
            <a:avLst/>
          </a:prstGeom>
        </p:spPr>
      </p:pic>
      <p:sp>
        <p:nvSpPr>
          <p:cNvPr id="12" name="직사각형 11">
            <a:extLst>
              <a:ext uri="{FF2B5EF4-FFF2-40B4-BE49-F238E27FC236}">
                <a16:creationId xmlns:a16="http://schemas.microsoft.com/office/drawing/2014/main" id="{13B73A47-8695-D09E-90AC-31DE0ED4DC1A}"/>
              </a:ext>
            </a:extLst>
          </p:cNvPr>
          <p:cNvSpPr/>
          <p:nvPr/>
        </p:nvSpPr>
        <p:spPr>
          <a:xfrm>
            <a:off x="515154" y="782546"/>
            <a:ext cx="5405718" cy="13574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51039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6" name="그림 5">
            <a:extLst>
              <a:ext uri="{FF2B5EF4-FFF2-40B4-BE49-F238E27FC236}">
                <a16:creationId xmlns:a16="http://schemas.microsoft.com/office/drawing/2014/main" id="{FAE7F7FC-DBAB-4941-D83B-6FE52D942DFA}"/>
              </a:ext>
            </a:extLst>
          </p:cNvPr>
          <p:cNvPicPr>
            <a:picLocks noChangeAspect="1"/>
          </p:cNvPicPr>
          <p:nvPr/>
        </p:nvPicPr>
        <p:blipFill>
          <a:blip r:embed="rId3"/>
          <a:stretch>
            <a:fillRect/>
          </a:stretch>
        </p:blipFill>
        <p:spPr>
          <a:xfrm>
            <a:off x="930068" y="1143280"/>
            <a:ext cx="10331864" cy="4571440"/>
          </a:xfrm>
          <a:prstGeom prst="rect">
            <a:avLst/>
          </a:prstGeom>
        </p:spPr>
      </p:pic>
    </p:spTree>
    <p:extLst>
      <p:ext uri="{BB962C8B-B14F-4D97-AF65-F5344CB8AC3E}">
        <p14:creationId xmlns:p14="http://schemas.microsoft.com/office/powerpoint/2010/main" val="1721692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3" name="그림 2">
            <a:extLst>
              <a:ext uri="{FF2B5EF4-FFF2-40B4-BE49-F238E27FC236}">
                <a16:creationId xmlns:a16="http://schemas.microsoft.com/office/drawing/2014/main" id="{CE6383AA-06CF-0FE8-2BC8-A78B8B51B8A3}"/>
              </a:ext>
            </a:extLst>
          </p:cNvPr>
          <p:cNvPicPr>
            <a:picLocks noChangeAspect="1"/>
          </p:cNvPicPr>
          <p:nvPr/>
        </p:nvPicPr>
        <p:blipFill>
          <a:blip r:embed="rId3"/>
          <a:stretch>
            <a:fillRect/>
          </a:stretch>
        </p:blipFill>
        <p:spPr>
          <a:xfrm>
            <a:off x="2753720" y="1779634"/>
            <a:ext cx="6684559" cy="3298732"/>
          </a:xfrm>
          <a:prstGeom prst="rect">
            <a:avLst/>
          </a:prstGeom>
        </p:spPr>
      </p:pic>
      <p:sp>
        <p:nvSpPr>
          <p:cNvPr id="4" name="TextBox 3">
            <a:extLst>
              <a:ext uri="{FF2B5EF4-FFF2-40B4-BE49-F238E27FC236}">
                <a16:creationId xmlns:a16="http://schemas.microsoft.com/office/drawing/2014/main" id="{F71CD7C4-9D98-A1DD-8E69-75363B03EFC7}"/>
              </a:ext>
            </a:extLst>
          </p:cNvPr>
          <p:cNvSpPr txBox="1"/>
          <p:nvPr/>
        </p:nvSpPr>
        <p:spPr>
          <a:xfrm>
            <a:off x="2108946" y="5571277"/>
            <a:ext cx="7974106" cy="369332"/>
          </a:xfrm>
          <a:prstGeom prst="rect">
            <a:avLst/>
          </a:prstGeom>
          <a:noFill/>
        </p:spPr>
        <p:txBody>
          <a:bodyPr wrap="square" rtlCol="0">
            <a:spAutoFit/>
          </a:bodyPr>
          <a:lstStyle/>
          <a:p>
            <a:pPr algn="ctr"/>
            <a:r>
              <a:rPr lang="en-US" altLang="ko-KR" dirty="0"/>
              <a:t>436,749 images</a:t>
            </a:r>
            <a:r>
              <a:rPr lang="ko-KR" altLang="en-US" dirty="0"/>
              <a:t> </a:t>
            </a:r>
            <a:r>
              <a:rPr lang="en-US" altLang="ko-KR" dirty="0"/>
              <a:t>-&gt;</a:t>
            </a:r>
            <a:r>
              <a:rPr lang="ko-KR" altLang="en-US" dirty="0"/>
              <a:t> </a:t>
            </a:r>
            <a:r>
              <a:rPr lang="en-US" altLang="ko-KR" dirty="0"/>
              <a:t>2,996,674</a:t>
            </a:r>
            <a:r>
              <a:rPr lang="ko-KR" altLang="en-US" dirty="0"/>
              <a:t> </a:t>
            </a:r>
            <a:r>
              <a:rPr lang="en-US" altLang="ko-KR" dirty="0"/>
              <a:t>labeled patches</a:t>
            </a:r>
            <a:endParaRPr lang="ko-KR" altLang="en-US" dirty="0"/>
          </a:p>
        </p:txBody>
      </p:sp>
    </p:spTree>
    <p:extLst>
      <p:ext uri="{BB962C8B-B14F-4D97-AF65-F5344CB8AC3E}">
        <p14:creationId xmlns:p14="http://schemas.microsoft.com/office/powerpoint/2010/main" val="163611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FA5E4-D52D-5BD8-9BE6-858F7AFF3380}"/>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4" name="TextBox 3">
            <a:extLst>
              <a:ext uri="{FF2B5EF4-FFF2-40B4-BE49-F238E27FC236}">
                <a16:creationId xmlns:a16="http://schemas.microsoft.com/office/drawing/2014/main" id="{A09B35A9-5E9D-8555-343D-E316B9A5570A}"/>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Material Recognition</a:t>
            </a:r>
            <a:endParaRPr lang="ko-KR" altLang="en-US" sz="1600" dirty="0"/>
          </a:p>
        </p:txBody>
      </p:sp>
      <p:grpSp>
        <p:nvGrpSpPr>
          <p:cNvPr id="10" name="그룹 9">
            <a:extLst>
              <a:ext uri="{FF2B5EF4-FFF2-40B4-BE49-F238E27FC236}">
                <a16:creationId xmlns:a16="http://schemas.microsoft.com/office/drawing/2014/main" id="{EE3989AD-EF57-94A8-8944-2B0712E1B048}"/>
              </a:ext>
            </a:extLst>
          </p:cNvPr>
          <p:cNvGrpSpPr/>
          <p:nvPr/>
        </p:nvGrpSpPr>
        <p:grpSpPr>
          <a:xfrm>
            <a:off x="2883749" y="782546"/>
            <a:ext cx="5405718" cy="5823727"/>
            <a:chOff x="523428" y="782546"/>
            <a:chExt cx="5405718" cy="5823727"/>
          </a:xfrm>
        </p:grpSpPr>
        <p:pic>
          <p:nvPicPr>
            <p:cNvPr id="5" name="그림 4">
              <a:extLst>
                <a:ext uri="{FF2B5EF4-FFF2-40B4-BE49-F238E27FC236}">
                  <a16:creationId xmlns:a16="http://schemas.microsoft.com/office/drawing/2014/main" id="{90F13B2E-F752-E85A-1CFA-587B521722D6}"/>
                </a:ext>
              </a:extLst>
            </p:cNvPr>
            <p:cNvPicPr>
              <a:picLocks noChangeAspect="1"/>
            </p:cNvPicPr>
            <p:nvPr/>
          </p:nvPicPr>
          <p:blipFill>
            <a:blip r:embed="rId3"/>
            <a:stretch>
              <a:fillRect/>
            </a:stretch>
          </p:blipFill>
          <p:spPr>
            <a:xfrm>
              <a:off x="631941" y="782546"/>
              <a:ext cx="5188693" cy="5823727"/>
            </a:xfrm>
            <a:prstGeom prst="rect">
              <a:avLst/>
            </a:prstGeom>
          </p:spPr>
        </p:pic>
        <p:sp>
          <p:nvSpPr>
            <p:cNvPr id="9" name="직사각형 8">
              <a:extLst>
                <a:ext uri="{FF2B5EF4-FFF2-40B4-BE49-F238E27FC236}">
                  <a16:creationId xmlns:a16="http://schemas.microsoft.com/office/drawing/2014/main" id="{8F41B6C4-181A-2E93-11D4-8F77730F4390}"/>
                </a:ext>
              </a:extLst>
            </p:cNvPr>
            <p:cNvSpPr/>
            <p:nvPr/>
          </p:nvSpPr>
          <p:spPr>
            <a:xfrm>
              <a:off x="523428" y="2167593"/>
              <a:ext cx="5405718" cy="13574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11809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FA5E4-D52D-5BD8-9BE6-858F7AFF3380}"/>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4" name="TextBox 3">
            <a:extLst>
              <a:ext uri="{FF2B5EF4-FFF2-40B4-BE49-F238E27FC236}">
                <a16:creationId xmlns:a16="http://schemas.microsoft.com/office/drawing/2014/main" id="{A09B35A9-5E9D-8555-343D-E316B9A5570A}"/>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Material Recognition</a:t>
            </a:r>
            <a:endParaRPr lang="ko-KR" altLang="en-US" sz="1600" dirty="0"/>
          </a:p>
        </p:txBody>
      </p:sp>
      <p:grpSp>
        <p:nvGrpSpPr>
          <p:cNvPr id="10" name="그룹 9">
            <a:extLst>
              <a:ext uri="{FF2B5EF4-FFF2-40B4-BE49-F238E27FC236}">
                <a16:creationId xmlns:a16="http://schemas.microsoft.com/office/drawing/2014/main" id="{EE3989AD-EF57-94A8-8944-2B0712E1B048}"/>
              </a:ext>
            </a:extLst>
          </p:cNvPr>
          <p:cNvGrpSpPr/>
          <p:nvPr/>
        </p:nvGrpSpPr>
        <p:grpSpPr>
          <a:xfrm>
            <a:off x="2883749" y="782546"/>
            <a:ext cx="5405718" cy="5823727"/>
            <a:chOff x="523428" y="782546"/>
            <a:chExt cx="5405718" cy="5823727"/>
          </a:xfrm>
        </p:grpSpPr>
        <p:pic>
          <p:nvPicPr>
            <p:cNvPr id="5" name="그림 4">
              <a:extLst>
                <a:ext uri="{FF2B5EF4-FFF2-40B4-BE49-F238E27FC236}">
                  <a16:creationId xmlns:a16="http://schemas.microsoft.com/office/drawing/2014/main" id="{90F13B2E-F752-E85A-1CFA-587B521722D6}"/>
                </a:ext>
              </a:extLst>
            </p:cNvPr>
            <p:cNvPicPr>
              <a:picLocks noChangeAspect="1"/>
            </p:cNvPicPr>
            <p:nvPr/>
          </p:nvPicPr>
          <p:blipFill>
            <a:blip r:embed="rId3"/>
            <a:stretch>
              <a:fillRect/>
            </a:stretch>
          </p:blipFill>
          <p:spPr>
            <a:xfrm>
              <a:off x="631941" y="782546"/>
              <a:ext cx="5188693" cy="5823727"/>
            </a:xfrm>
            <a:prstGeom prst="rect">
              <a:avLst/>
            </a:prstGeom>
          </p:spPr>
        </p:pic>
        <p:sp>
          <p:nvSpPr>
            <p:cNvPr id="9" name="직사각형 8">
              <a:extLst>
                <a:ext uri="{FF2B5EF4-FFF2-40B4-BE49-F238E27FC236}">
                  <a16:creationId xmlns:a16="http://schemas.microsoft.com/office/drawing/2014/main" id="{8F41B6C4-181A-2E93-11D4-8F77730F4390}"/>
                </a:ext>
              </a:extLst>
            </p:cNvPr>
            <p:cNvSpPr/>
            <p:nvPr/>
          </p:nvSpPr>
          <p:spPr>
            <a:xfrm>
              <a:off x="523428" y="3539193"/>
              <a:ext cx="5405718" cy="13574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488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FA5E4-D52D-5BD8-9BE6-858F7AFF3380}"/>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4" name="TextBox 3">
            <a:extLst>
              <a:ext uri="{FF2B5EF4-FFF2-40B4-BE49-F238E27FC236}">
                <a16:creationId xmlns:a16="http://schemas.microsoft.com/office/drawing/2014/main" id="{A09B35A9-5E9D-8555-343D-E316B9A5570A}"/>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Material Recognition</a:t>
            </a:r>
            <a:endParaRPr lang="ko-KR" altLang="en-US" sz="1600" dirty="0"/>
          </a:p>
        </p:txBody>
      </p:sp>
      <p:pic>
        <p:nvPicPr>
          <p:cNvPr id="6" name="그림 5">
            <a:extLst>
              <a:ext uri="{FF2B5EF4-FFF2-40B4-BE49-F238E27FC236}">
                <a16:creationId xmlns:a16="http://schemas.microsoft.com/office/drawing/2014/main" id="{D942050F-CDBC-CA20-7EE0-DD15EFCFB646}"/>
              </a:ext>
            </a:extLst>
          </p:cNvPr>
          <p:cNvPicPr>
            <a:picLocks noChangeAspect="1"/>
          </p:cNvPicPr>
          <p:nvPr/>
        </p:nvPicPr>
        <p:blipFill>
          <a:blip r:embed="rId3"/>
          <a:stretch>
            <a:fillRect/>
          </a:stretch>
        </p:blipFill>
        <p:spPr>
          <a:xfrm>
            <a:off x="0" y="1251076"/>
            <a:ext cx="12192000" cy="33876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A60444-20F0-3CAA-EBB6-76C4F2A63E09}"/>
                  </a:ext>
                </a:extLst>
              </p:cNvPr>
              <p:cNvSpPr txBox="1"/>
              <p:nvPr/>
            </p:nvSpPr>
            <p:spPr>
              <a:xfrm>
                <a:off x="4447779" y="4811065"/>
                <a:ext cx="3808716"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𝐸</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e>
                          <m:r>
                            <a:rPr lang="en-US" altLang="ko-KR" b="0" i="1" smtClean="0">
                              <a:latin typeface="Cambria Math" panose="02040503050406030204" pitchFamily="18" charset="0"/>
                            </a:rPr>
                            <m:t>𝐼</m:t>
                          </m:r>
                        </m:e>
                      </m:d>
                      <m:r>
                        <a:rPr lang="en-US" altLang="ko-KR" b="0" i="1" smtClean="0">
                          <a:latin typeface="Cambria Math" panose="02040503050406030204" pitchFamily="18" charset="0"/>
                        </a:rPr>
                        <m:t>= </m:t>
                      </m:r>
                      <m:nary>
                        <m:naryPr>
                          <m:chr m:val="∑"/>
                          <m:supHide m:val="on"/>
                          <m:ctrlPr>
                            <a:rPr lang="en-US" altLang="ko-KR" b="0" i="1" smtClean="0">
                              <a:latin typeface="Cambria Math" panose="02040503050406030204" pitchFamily="18" charset="0"/>
                            </a:rPr>
                          </m:ctrlPr>
                        </m:naryPr>
                        <m:sub>
                          <m:r>
                            <m:rPr>
                              <m:brk m:alnAt="7"/>
                            </m:rPr>
                            <a:rPr lang="en-US" altLang="ko-KR" b="0" i="1" smtClean="0">
                              <a:latin typeface="Cambria Math" panose="02040503050406030204" pitchFamily="18" charset="0"/>
                            </a:rPr>
                            <m:t>𝑖</m:t>
                          </m:r>
                        </m:sub>
                        <m:sup/>
                        <m:e>
                          <m:sSub>
                            <m:sSubPr>
                              <m:ctrlPr>
                                <a:rPr lang="en-US" altLang="ko-KR" b="0" i="1" smtClean="0">
                                  <a:latin typeface="Cambria Math" panose="02040503050406030204" pitchFamily="18" charset="0"/>
                                </a:rPr>
                              </m:ctrlPr>
                            </m:sSubPr>
                            <m:e>
                              <m:r>
                                <a:rPr lang="ko-KR" altLang="en-US" b="0" i="1" smtClean="0">
                                  <a:latin typeface="Cambria Math" panose="02040503050406030204" pitchFamily="18" charset="0"/>
                                </a:rPr>
                                <m:t>𝜓</m:t>
                              </m:r>
                            </m:e>
                            <m:sub>
                              <m:r>
                                <a:rPr lang="en-US" altLang="ko-KR" b="0" i="1" smtClean="0">
                                  <a:latin typeface="Cambria Math" panose="02040503050406030204" pitchFamily="18" charset="0"/>
                                </a:rPr>
                                <m:t>𝑖</m:t>
                              </m:r>
                            </m:sub>
                          </m:sSub>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e>
                      </m:nary>
                      <m:r>
                        <a:rPr lang="en-US" altLang="ko-KR" b="0" i="1" smtClean="0">
                          <a:latin typeface="Cambria Math" panose="02040503050406030204" pitchFamily="18" charset="0"/>
                        </a:rPr>
                        <m:t>+</m:t>
                      </m:r>
                      <m:nary>
                        <m:naryPr>
                          <m:chr m:val="∑"/>
                          <m:supHide m:val="on"/>
                          <m:ctrlPr>
                            <a:rPr lang="en-US" altLang="ko-KR" i="1">
                              <a:latin typeface="Cambria Math" panose="02040503050406030204" pitchFamily="18" charset="0"/>
                            </a:rPr>
                          </m:ctrlPr>
                        </m:naryPr>
                        <m:sub>
                          <m:r>
                            <m:rPr>
                              <m:brk m:alnAt="7"/>
                            </m:rPr>
                            <a:rPr lang="en-US" altLang="ko-KR" i="1">
                              <a:latin typeface="Cambria Math" panose="02040503050406030204" pitchFamily="18" charset="0"/>
                            </a:rPr>
                            <m:t>𝑖</m:t>
                          </m:r>
                          <m:r>
                            <a:rPr lang="en-US" altLang="ko-KR" b="0" i="1" smtClean="0">
                              <a:latin typeface="Cambria Math" panose="02040503050406030204" pitchFamily="18" charset="0"/>
                            </a:rPr>
                            <m:t>&lt;</m:t>
                          </m:r>
                          <m:r>
                            <a:rPr lang="en-US" altLang="ko-KR" b="0" i="1" smtClean="0">
                              <a:latin typeface="Cambria Math" panose="02040503050406030204" pitchFamily="18" charset="0"/>
                            </a:rPr>
                            <m:t>𝑗</m:t>
                          </m:r>
                        </m:sub>
                        <m:sup/>
                        <m:e>
                          <m:sSub>
                            <m:sSubPr>
                              <m:ctrlPr>
                                <a:rPr lang="en-US" altLang="ko-KR" i="1">
                                  <a:latin typeface="Cambria Math" panose="02040503050406030204" pitchFamily="18" charset="0"/>
                                </a:rPr>
                              </m:ctrlPr>
                            </m:sSubPr>
                            <m:e>
                              <m:r>
                                <a:rPr lang="ko-KR" altLang="en-US" i="1">
                                  <a:latin typeface="Cambria Math" panose="02040503050406030204" pitchFamily="18" charset="0"/>
                                </a:rPr>
                                <m:t>𝜓</m:t>
                              </m:r>
                            </m:e>
                            <m:sub>
                              <m:r>
                                <a:rPr lang="en-US" altLang="ko-KR" i="1">
                                  <a:latin typeface="Cambria Math" panose="02040503050406030204" pitchFamily="18" charset="0"/>
                                </a:rPr>
                                <m:t>𝑖</m:t>
                              </m:r>
                              <m:r>
                                <a:rPr lang="en-US" altLang="ko-KR" b="0" i="1" smtClean="0">
                                  <a:latin typeface="Cambria Math" panose="02040503050406030204" pitchFamily="18" charset="0"/>
                                </a:rPr>
                                <m:t>𝑗</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Sub>
                            </m:e>
                          </m:d>
                        </m:e>
                      </m:nary>
                    </m:oMath>
                  </m:oMathPara>
                </a14:m>
                <a:endParaRPr lang="ko-KR" altLang="en-US" dirty="0"/>
              </a:p>
            </p:txBody>
          </p:sp>
        </mc:Choice>
        <mc:Fallback xmlns="">
          <p:sp>
            <p:nvSpPr>
              <p:cNvPr id="7" name="TextBox 6">
                <a:extLst>
                  <a:ext uri="{FF2B5EF4-FFF2-40B4-BE49-F238E27FC236}">
                    <a16:creationId xmlns:a16="http://schemas.microsoft.com/office/drawing/2014/main" id="{DCA60444-20F0-3CAA-EBB6-76C4F2A63E09}"/>
                  </a:ext>
                </a:extLst>
              </p:cNvPr>
              <p:cNvSpPr txBox="1">
                <a:spLocks noRot="1" noChangeAspect="1" noMove="1" noResize="1" noEditPoints="1" noAdjustHandles="1" noChangeArrowheads="1" noChangeShapeType="1" noTextEdit="1"/>
              </p:cNvSpPr>
              <p:nvPr/>
            </p:nvSpPr>
            <p:spPr>
              <a:xfrm>
                <a:off x="4447779" y="4811065"/>
                <a:ext cx="3808716" cy="795859"/>
              </a:xfrm>
              <a:prstGeom prst="rect">
                <a:avLst/>
              </a:prstGeom>
              <a:blipFill>
                <a:blip r:embed="rId4"/>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4281EC8D-2A8E-816E-EDC1-30D8123675ED}"/>
              </a:ext>
            </a:extLst>
          </p:cNvPr>
          <p:cNvSpPr txBox="1"/>
          <p:nvPr/>
        </p:nvSpPr>
        <p:spPr>
          <a:xfrm>
            <a:off x="1103626" y="4912269"/>
            <a:ext cx="3344152" cy="400110"/>
          </a:xfrm>
          <a:prstGeom prst="rect">
            <a:avLst/>
          </a:prstGeom>
          <a:noFill/>
        </p:spPr>
        <p:txBody>
          <a:bodyPr wrap="square" rtlCol="0">
            <a:spAutoFit/>
          </a:bodyPr>
          <a:lstStyle/>
          <a:p>
            <a:r>
              <a:rPr lang="en-US" altLang="ko-KR" sz="2000" dirty="0"/>
              <a:t>Conditional Random Fields</a:t>
            </a:r>
            <a:endParaRPr lang="ko-KR" altLang="en-US" sz="20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F319D5-3652-6A78-848F-47EF8A752505}"/>
                  </a:ext>
                </a:extLst>
              </p:cNvPr>
              <p:cNvSpPr txBox="1"/>
              <p:nvPr/>
            </p:nvSpPr>
            <p:spPr>
              <a:xfrm>
                <a:off x="4447778" y="5585912"/>
                <a:ext cx="38087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ko-KR" altLang="en-US" i="1">
                              <a:latin typeface="Cambria Math" panose="02040503050406030204" pitchFamily="18" charset="0"/>
                            </a:rPr>
                            <m:t>𝜓</m:t>
                          </m:r>
                        </m:e>
                        <m:sub>
                          <m:r>
                            <a:rPr lang="en-US" altLang="ko-KR" i="1">
                              <a:latin typeface="Cambria Math" panose="02040503050406030204" pitchFamily="18" charset="0"/>
                            </a:rPr>
                            <m:t>𝑖</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r>
                        <a:rPr lang="en-US" altLang="ko-KR" b="0" i="1" smtClean="0">
                          <a:latin typeface="Cambria Math" panose="02040503050406030204" pitchFamily="18" charset="0"/>
                        </a:rPr>
                        <m:t>=−</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𝑖</m:t>
                              </m:r>
                            </m:sub>
                          </m:sSub>
                        </m:e>
                      </m:func>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oMath>
                  </m:oMathPara>
                </a14:m>
                <a:endParaRPr lang="ko-KR" altLang="en-US" dirty="0"/>
              </a:p>
            </p:txBody>
          </p:sp>
        </mc:Choice>
        <mc:Fallback xmlns="">
          <p:sp>
            <p:nvSpPr>
              <p:cNvPr id="11" name="TextBox 10">
                <a:extLst>
                  <a:ext uri="{FF2B5EF4-FFF2-40B4-BE49-F238E27FC236}">
                    <a16:creationId xmlns:a16="http://schemas.microsoft.com/office/drawing/2014/main" id="{47F319D5-3652-6A78-848F-47EF8A752505}"/>
                  </a:ext>
                </a:extLst>
              </p:cNvPr>
              <p:cNvSpPr txBox="1">
                <a:spLocks noRot="1" noChangeAspect="1" noMove="1" noResize="1" noEditPoints="1" noAdjustHandles="1" noChangeArrowheads="1" noChangeShapeType="1" noTextEdit="1"/>
              </p:cNvSpPr>
              <p:nvPr/>
            </p:nvSpPr>
            <p:spPr>
              <a:xfrm>
                <a:off x="4447778" y="5585912"/>
                <a:ext cx="3808715" cy="369332"/>
              </a:xfrm>
              <a:prstGeom prst="rect">
                <a:avLst/>
              </a:prstGeom>
              <a:blipFill>
                <a:blip r:embed="rId5"/>
                <a:stretch>
                  <a:fillRect b="-163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E20013-305A-EBEC-6C62-29A8B838B401}"/>
                  </a:ext>
                </a:extLst>
              </p:cNvPr>
              <p:cNvSpPr txBox="1"/>
              <p:nvPr/>
            </p:nvSpPr>
            <p:spPr>
              <a:xfrm>
                <a:off x="4447778" y="5955244"/>
                <a:ext cx="3808715" cy="4113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ko-KR" altLang="en-US" i="1">
                              <a:latin typeface="Cambria Math" panose="02040503050406030204" pitchFamily="18" charset="0"/>
                            </a:rPr>
                            <m:t>𝜓</m:t>
                          </m:r>
                        </m:e>
                        <m:sub>
                          <m:r>
                            <a:rPr lang="en-US" altLang="ko-KR" i="1">
                              <a:latin typeface="Cambria Math" panose="02040503050406030204" pitchFamily="18" charset="0"/>
                            </a:rPr>
                            <m:t>𝑖</m:t>
                          </m:r>
                          <m:r>
                            <a:rPr lang="en-US" altLang="ko-KR" b="0" i="1" smtClean="0">
                              <a:latin typeface="Cambria Math" panose="02040503050406030204" pitchFamily="18" charset="0"/>
                            </a:rPr>
                            <m:t>𝑗</m:t>
                          </m:r>
                        </m:sub>
                      </m:sSub>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Sub>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𝑤</m:t>
                          </m:r>
                        </m:e>
                        <m:sub>
                          <m:r>
                            <a:rPr lang="en-US" altLang="ko-KR" b="0" i="1" smtClean="0">
                              <a:latin typeface="Cambria Math" panose="02040503050406030204" pitchFamily="18" charset="0"/>
                            </a:rPr>
                            <m:t>𝑝</m:t>
                          </m:r>
                        </m:sub>
                      </m:sSub>
                      <m:r>
                        <a:rPr lang="ko-KR" altLang="en-US" b="0" i="1" smtClean="0">
                          <a:latin typeface="Cambria Math" panose="02040503050406030204" pitchFamily="18" charset="0"/>
                        </a:rPr>
                        <m:t>𝛿</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𝑥</m:t>
                              </m:r>
                            </m:e>
                            <m:sub>
                              <m:r>
                                <a:rPr lang="en-US" altLang="ko-KR" b="0" i="1" smtClean="0">
                                  <a:latin typeface="Cambria Math" panose="02040503050406030204" pitchFamily="18" charset="0"/>
                                  <a:ea typeface="Cambria Math" panose="02040503050406030204" pitchFamily="18" charset="0"/>
                                </a:rPr>
                                <m:t>𝑗</m:t>
                              </m:r>
                            </m:sub>
                          </m:sSub>
                        </m:e>
                      </m:d>
                      <m:r>
                        <a:rPr lang="en-US" altLang="ko-KR" b="0" i="1" smtClean="0">
                          <a:latin typeface="Cambria Math" panose="02040503050406030204" pitchFamily="18" charset="0"/>
                          <a:ea typeface="Cambria Math" panose="02040503050406030204" pitchFamily="18" charset="0"/>
                        </a:rPr>
                        <m:t>𝑘</m:t>
                      </m:r>
                      <m:r>
                        <a:rPr lang="en-US" altLang="ko-KR" b="0" i="1" smtClean="0">
                          <a:latin typeface="Cambria Math" panose="02040503050406030204" pitchFamily="18" charset="0"/>
                          <a:ea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ea typeface="Cambria Math" panose="02040503050406030204" pitchFamily="18" charset="0"/>
                            </a:rPr>
                            <m:t>𝑓</m:t>
                          </m:r>
                        </m:e>
                        <m:sub>
                          <m:r>
                            <a:rPr lang="en-US" altLang="ko-KR" b="0" i="1" smtClean="0">
                              <a:latin typeface="Cambria Math" panose="02040503050406030204" pitchFamily="18" charset="0"/>
                              <a:ea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ea typeface="Cambria Math" panose="02040503050406030204" pitchFamily="18" charset="0"/>
                            </a:rPr>
                          </m:ctrlPr>
                        </m:sSubPr>
                        <m:e>
                          <m:r>
                            <a:rPr lang="en-US" altLang="ko-KR" b="0" i="1" smtClean="0">
                              <a:latin typeface="Cambria Math" panose="02040503050406030204" pitchFamily="18" charset="0"/>
                            </a:rPr>
                            <m:t>𝑓</m:t>
                          </m:r>
                        </m:e>
                        <m:sub>
                          <m:r>
                            <a:rPr lang="en-US" altLang="ko-KR" b="0" i="1" smtClean="0">
                              <a:latin typeface="Cambria Math" panose="02040503050406030204" pitchFamily="18" charset="0"/>
                            </a:rPr>
                            <m:t>𝑗</m:t>
                          </m:r>
                        </m:sub>
                      </m:sSub>
                      <m:r>
                        <a:rPr lang="en-US" altLang="ko-KR" b="0" i="1" smtClean="0">
                          <a:latin typeface="Cambria Math" panose="02040503050406030204" pitchFamily="18" charset="0"/>
                        </a:rPr>
                        <m:t>)</m:t>
                      </m:r>
                    </m:oMath>
                  </m:oMathPara>
                </a14:m>
                <a:endParaRPr lang="ko-KR" altLang="en-US" dirty="0"/>
              </a:p>
            </p:txBody>
          </p:sp>
        </mc:Choice>
        <mc:Fallback xmlns="">
          <p:sp>
            <p:nvSpPr>
              <p:cNvPr id="12" name="TextBox 11">
                <a:extLst>
                  <a:ext uri="{FF2B5EF4-FFF2-40B4-BE49-F238E27FC236}">
                    <a16:creationId xmlns:a16="http://schemas.microsoft.com/office/drawing/2014/main" id="{1EE20013-305A-EBEC-6C62-29A8B838B401}"/>
                  </a:ext>
                </a:extLst>
              </p:cNvPr>
              <p:cNvSpPr txBox="1">
                <a:spLocks noRot="1" noChangeAspect="1" noMove="1" noResize="1" noEditPoints="1" noAdjustHandles="1" noChangeArrowheads="1" noChangeShapeType="1" noTextEdit="1"/>
              </p:cNvSpPr>
              <p:nvPr/>
            </p:nvSpPr>
            <p:spPr>
              <a:xfrm>
                <a:off x="4447778" y="5955244"/>
                <a:ext cx="3808715" cy="411395"/>
              </a:xfrm>
              <a:prstGeom prst="rect">
                <a:avLst/>
              </a:prstGeom>
              <a:blipFill>
                <a:blip r:embed="rId6"/>
                <a:stretch>
                  <a:fillRect b="-7463"/>
                </a:stretch>
              </a:blipFill>
            </p:spPr>
            <p:txBody>
              <a:bodyPr/>
              <a:lstStyle/>
              <a:p>
                <a:r>
                  <a:rPr lang="ko-KR" altLang="en-US">
                    <a:noFill/>
                  </a:rPr>
                  <a:t> </a:t>
                </a:r>
              </a:p>
            </p:txBody>
          </p:sp>
        </mc:Fallback>
      </mc:AlternateContent>
      <p:sp>
        <p:nvSpPr>
          <p:cNvPr id="13" name="TextBox 12">
            <a:extLst>
              <a:ext uri="{FF2B5EF4-FFF2-40B4-BE49-F238E27FC236}">
                <a16:creationId xmlns:a16="http://schemas.microsoft.com/office/drawing/2014/main" id="{E676466C-AFC7-DD1B-D620-CA45745B5357}"/>
              </a:ext>
            </a:extLst>
          </p:cNvPr>
          <p:cNvSpPr txBox="1"/>
          <p:nvPr/>
        </p:nvSpPr>
        <p:spPr>
          <a:xfrm>
            <a:off x="1103626" y="5576146"/>
            <a:ext cx="3344152" cy="400110"/>
          </a:xfrm>
          <a:prstGeom prst="rect">
            <a:avLst/>
          </a:prstGeom>
          <a:noFill/>
        </p:spPr>
        <p:txBody>
          <a:bodyPr wrap="square" rtlCol="0">
            <a:spAutoFit/>
          </a:bodyPr>
          <a:lstStyle/>
          <a:p>
            <a:r>
              <a:rPr lang="en-US" altLang="ko-KR" sz="2000" dirty="0"/>
              <a:t>Unary term</a:t>
            </a:r>
            <a:endParaRPr lang="ko-KR" altLang="en-US" sz="2000" dirty="0"/>
          </a:p>
        </p:txBody>
      </p:sp>
      <p:sp>
        <p:nvSpPr>
          <p:cNvPr id="14" name="TextBox 13">
            <a:extLst>
              <a:ext uri="{FF2B5EF4-FFF2-40B4-BE49-F238E27FC236}">
                <a16:creationId xmlns:a16="http://schemas.microsoft.com/office/drawing/2014/main" id="{236E05DA-E663-0CFE-DB02-C54DFD88631C}"/>
              </a:ext>
            </a:extLst>
          </p:cNvPr>
          <p:cNvSpPr txBox="1"/>
          <p:nvPr/>
        </p:nvSpPr>
        <p:spPr>
          <a:xfrm>
            <a:off x="8256493" y="5955244"/>
            <a:ext cx="3344152" cy="430887"/>
          </a:xfrm>
          <a:prstGeom prst="rect">
            <a:avLst/>
          </a:prstGeom>
          <a:noFill/>
        </p:spPr>
        <p:txBody>
          <a:bodyPr wrap="square" rtlCol="0">
            <a:spAutoFit/>
          </a:bodyPr>
          <a:lstStyle/>
          <a:p>
            <a:r>
              <a:rPr lang="en-US" altLang="ko-KR" sz="1100" dirty="0"/>
              <a:t>Evaluates how consistent and appropriate the labels are between adjacent pixels.</a:t>
            </a:r>
            <a:endParaRPr lang="ko-KR" altLang="en-US" sz="1100" dirty="0"/>
          </a:p>
        </p:txBody>
      </p:sp>
      <p:sp>
        <p:nvSpPr>
          <p:cNvPr id="15" name="TextBox 14">
            <a:extLst>
              <a:ext uri="{FF2B5EF4-FFF2-40B4-BE49-F238E27FC236}">
                <a16:creationId xmlns:a16="http://schemas.microsoft.com/office/drawing/2014/main" id="{82FA0D73-94DD-0EEC-AABB-B8D92C621FDF}"/>
              </a:ext>
            </a:extLst>
          </p:cNvPr>
          <p:cNvSpPr txBox="1"/>
          <p:nvPr/>
        </p:nvSpPr>
        <p:spPr>
          <a:xfrm>
            <a:off x="1103626" y="5957181"/>
            <a:ext cx="3344152" cy="400110"/>
          </a:xfrm>
          <a:prstGeom prst="rect">
            <a:avLst/>
          </a:prstGeom>
          <a:noFill/>
        </p:spPr>
        <p:txBody>
          <a:bodyPr wrap="square" rtlCol="0">
            <a:spAutoFit/>
          </a:bodyPr>
          <a:lstStyle/>
          <a:p>
            <a:r>
              <a:rPr lang="en-US" altLang="ko-KR" sz="2000" dirty="0"/>
              <a:t>Unary term</a:t>
            </a:r>
            <a:endParaRPr lang="ko-KR" altLang="en-US" sz="2000" dirty="0"/>
          </a:p>
        </p:txBody>
      </p:sp>
      <p:sp>
        <p:nvSpPr>
          <p:cNvPr id="16" name="TextBox 15">
            <a:extLst>
              <a:ext uri="{FF2B5EF4-FFF2-40B4-BE49-F238E27FC236}">
                <a16:creationId xmlns:a16="http://schemas.microsoft.com/office/drawing/2014/main" id="{B6F65BD2-C348-7098-8F17-0E75649508AE}"/>
              </a:ext>
            </a:extLst>
          </p:cNvPr>
          <p:cNvSpPr txBox="1"/>
          <p:nvPr/>
        </p:nvSpPr>
        <p:spPr>
          <a:xfrm>
            <a:off x="8256493" y="5570523"/>
            <a:ext cx="3344152" cy="430887"/>
          </a:xfrm>
          <a:prstGeom prst="rect">
            <a:avLst/>
          </a:prstGeom>
          <a:noFill/>
        </p:spPr>
        <p:txBody>
          <a:bodyPr wrap="square" rtlCol="0">
            <a:spAutoFit/>
          </a:bodyPr>
          <a:lstStyle/>
          <a:p>
            <a:r>
              <a:rPr lang="en-US" altLang="ko-KR" sz="1100" dirty="0"/>
              <a:t>Evaluates how appropriate a specific label is for each individual pixel.</a:t>
            </a:r>
            <a:endParaRPr lang="ko-KR" altLang="en-US" sz="1100" dirty="0"/>
          </a:p>
        </p:txBody>
      </p:sp>
    </p:spTree>
    <p:extLst>
      <p:ext uri="{BB962C8B-B14F-4D97-AF65-F5344CB8AC3E}">
        <p14:creationId xmlns:p14="http://schemas.microsoft.com/office/powerpoint/2010/main" val="206945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C8A900-12B2-2D5F-D50F-4E65138A1ADB}"/>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9" name="TextBox 8">
            <a:extLst>
              <a:ext uri="{FF2B5EF4-FFF2-40B4-BE49-F238E27FC236}">
                <a16:creationId xmlns:a16="http://schemas.microsoft.com/office/drawing/2014/main" id="{CF09EB79-25FD-7648-1588-77A05D7361E3}"/>
              </a:ext>
            </a:extLst>
          </p:cNvPr>
          <p:cNvSpPr txBox="1"/>
          <p:nvPr/>
        </p:nvSpPr>
        <p:spPr>
          <a:xfrm>
            <a:off x="515153" y="320881"/>
            <a:ext cx="6974859" cy="461665"/>
          </a:xfrm>
          <a:prstGeom prst="rect">
            <a:avLst/>
          </a:prstGeom>
          <a:noFill/>
        </p:spPr>
        <p:txBody>
          <a:bodyPr wrap="square" rtlCol="0" anchor="ctr">
            <a:spAutoFit/>
          </a:bodyPr>
          <a:lstStyle/>
          <a:p>
            <a:r>
              <a:rPr lang="en-US" altLang="ko-KR" sz="2400" dirty="0"/>
              <a:t>Experiments</a:t>
            </a:r>
            <a:endParaRPr lang="ko-KR" altLang="en-US" sz="1600" dirty="0"/>
          </a:p>
        </p:txBody>
      </p:sp>
      <p:pic>
        <p:nvPicPr>
          <p:cNvPr id="16" name="그림 15">
            <a:extLst>
              <a:ext uri="{FF2B5EF4-FFF2-40B4-BE49-F238E27FC236}">
                <a16:creationId xmlns:a16="http://schemas.microsoft.com/office/drawing/2014/main" id="{BEA8D133-B475-8D50-79FD-26A5E45E4F10}"/>
              </a:ext>
            </a:extLst>
          </p:cNvPr>
          <p:cNvPicPr>
            <a:picLocks noChangeAspect="1"/>
          </p:cNvPicPr>
          <p:nvPr/>
        </p:nvPicPr>
        <p:blipFill>
          <a:blip r:embed="rId3"/>
          <a:stretch>
            <a:fillRect/>
          </a:stretch>
        </p:blipFill>
        <p:spPr>
          <a:xfrm>
            <a:off x="2530719" y="1295400"/>
            <a:ext cx="6896100" cy="4267200"/>
          </a:xfrm>
          <a:prstGeom prst="rect">
            <a:avLst/>
          </a:prstGeom>
        </p:spPr>
      </p:pic>
    </p:spTree>
    <p:extLst>
      <p:ext uri="{BB962C8B-B14F-4D97-AF65-F5344CB8AC3E}">
        <p14:creationId xmlns:p14="http://schemas.microsoft.com/office/powerpoint/2010/main" val="2074879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C8A900-12B2-2D5F-D50F-4E65138A1ADB}"/>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9" name="TextBox 8">
            <a:extLst>
              <a:ext uri="{FF2B5EF4-FFF2-40B4-BE49-F238E27FC236}">
                <a16:creationId xmlns:a16="http://schemas.microsoft.com/office/drawing/2014/main" id="{CF09EB79-25FD-7648-1588-77A05D7361E3}"/>
              </a:ext>
            </a:extLst>
          </p:cNvPr>
          <p:cNvSpPr txBox="1"/>
          <p:nvPr/>
        </p:nvSpPr>
        <p:spPr>
          <a:xfrm>
            <a:off x="515153" y="320881"/>
            <a:ext cx="6974859" cy="461665"/>
          </a:xfrm>
          <a:prstGeom prst="rect">
            <a:avLst/>
          </a:prstGeom>
          <a:noFill/>
        </p:spPr>
        <p:txBody>
          <a:bodyPr wrap="square" rtlCol="0" anchor="ctr">
            <a:spAutoFit/>
          </a:bodyPr>
          <a:lstStyle/>
          <a:p>
            <a:r>
              <a:rPr lang="en-US" altLang="ko-KR" sz="2400" dirty="0"/>
              <a:t>Experiments</a:t>
            </a:r>
            <a:endParaRPr lang="ko-KR" altLang="en-US" sz="1600" dirty="0"/>
          </a:p>
        </p:txBody>
      </p:sp>
      <p:pic>
        <p:nvPicPr>
          <p:cNvPr id="3" name="그림 2">
            <a:extLst>
              <a:ext uri="{FF2B5EF4-FFF2-40B4-BE49-F238E27FC236}">
                <a16:creationId xmlns:a16="http://schemas.microsoft.com/office/drawing/2014/main" id="{A2B19A1C-84CD-20C9-DD56-72ADA7CD55BA}"/>
              </a:ext>
            </a:extLst>
          </p:cNvPr>
          <p:cNvPicPr>
            <a:picLocks noChangeAspect="1"/>
          </p:cNvPicPr>
          <p:nvPr/>
        </p:nvPicPr>
        <p:blipFill>
          <a:blip r:embed="rId3"/>
          <a:stretch>
            <a:fillRect/>
          </a:stretch>
        </p:blipFill>
        <p:spPr>
          <a:xfrm>
            <a:off x="3373811" y="551713"/>
            <a:ext cx="5444378" cy="6077445"/>
          </a:xfrm>
          <a:prstGeom prst="rect">
            <a:avLst/>
          </a:prstGeom>
        </p:spPr>
      </p:pic>
    </p:spTree>
    <p:extLst>
      <p:ext uri="{BB962C8B-B14F-4D97-AF65-F5344CB8AC3E}">
        <p14:creationId xmlns:p14="http://schemas.microsoft.com/office/powerpoint/2010/main" val="40234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C3F0E81-D2A8-4104-951A-D59F9A9BDB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7997" y="907936"/>
            <a:ext cx="3912133" cy="5042123"/>
          </a:xfrm>
          <a:prstGeom prst="rect">
            <a:avLst/>
          </a:prstGeom>
          <a:ln w="12700">
            <a:solidFill>
              <a:schemeClr val="tx1"/>
            </a:solidFill>
          </a:ln>
        </p:spPr>
      </p:pic>
      <p:sp>
        <p:nvSpPr>
          <p:cNvPr id="9" name="TextBox 8">
            <a:extLst>
              <a:ext uri="{FF2B5EF4-FFF2-40B4-BE49-F238E27FC236}">
                <a16:creationId xmlns:a16="http://schemas.microsoft.com/office/drawing/2014/main" id="{C6931AE7-B009-46E5-A56F-F4EBDBC53424}"/>
              </a:ext>
            </a:extLst>
          </p:cNvPr>
          <p:cNvSpPr txBox="1"/>
          <p:nvPr/>
        </p:nvSpPr>
        <p:spPr>
          <a:xfrm>
            <a:off x="5153521" y="2828835"/>
            <a:ext cx="6533346" cy="1384995"/>
          </a:xfrm>
          <a:prstGeom prst="rect">
            <a:avLst/>
          </a:prstGeom>
          <a:noFill/>
        </p:spPr>
        <p:txBody>
          <a:bodyPr wrap="square" rtlCol="0">
            <a:spAutoFit/>
          </a:bodyPr>
          <a:lstStyle/>
          <a:p>
            <a:pPr algn="ctr"/>
            <a:r>
              <a:rPr lang="en-US" altLang="ko-KR" sz="2400" b="1" dirty="0"/>
              <a:t>Material Recognition in the Wild with the Materials in Context Database</a:t>
            </a:r>
            <a:endParaRPr lang="en-US" altLang="ko-KR" dirty="0"/>
          </a:p>
          <a:p>
            <a:pPr algn="ctr"/>
            <a:r>
              <a:rPr lang="en-US" altLang="ko-KR" dirty="0"/>
              <a:t>CVPR 2015 </a:t>
            </a:r>
          </a:p>
          <a:p>
            <a:pPr algn="ctr"/>
            <a:r>
              <a:rPr lang="en-US" altLang="ko-KR" i="1" dirty="0" err="1"/>
              <a:t>Cornerll</a:t>
            </a:r>
            <a:r>
              <a:rPr lang="en-US" altLang="ko-KR" i="1" dirty="0"/>
              <a:t> University</a:t>
            </a:r>
          </a:p>
        </p:txBody>
      </p:sp>
    </p:spTree>
    <p:extLst>
      <p:ext uri="{BB962C8B-B14F-4D97-AF65-F5344CB8AC3E}">
        <p14:creationId xmlns:p14="http://schemas.microsoft.com/office/powerpoint/2010/main" val="3469025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C8A900-12B2-2D5F-D50F-4E65138A1ADB}"/>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pic>
        <p:nvPicPr>
          <p:cNvPr id="8" name="그림 7">
            <a:extLst>
              <a:ext uri="{FF2B5EF4-FFF2-40B4-BE49-F238E27FC236}">
                <a16:creationId xmlns:a16="http://schemas.microsoft.com/office/drawing/2014/main" id="{CDA6A56D-2A99-E92B-9BA7-43C1499646F2}"/>
              </a:ext>
            </a:extLst>
          </p:cNvPr>
          <p:cNvPicPr>
            <a:picLocks noChangeAspect="1"/>
          </p:cNvPicPr>
          <p:nvPr/>
        </p:nvPicPr>
        <p:blipFill>
          <a:blip r:embed="rId3"/>
          <a:stretch>
            <a:fillRect/>
          </a:stretch>
        </p:blipFill>
        <p:spPr>
          <a:xfrm>
            <a:off x="2552700" y="782546"/>
            <a:ext cx="7086600" cy="5838825"/>
          </a:xfrm>
          <a:prstGeom prst="rect">
            <a:avLst/>
          </a:prstGeom>
        </p:spPr>
      </p:pic>
      <p:sp>
        <p:nvSpPr>
          <p:cNvPr id="9" name="TextBox 8">
            <a:extLst>
              <a:ext uri="{FF2B5EF4-FFF2-40B4-BE49-F238E27FC236}">
                <a16:creationId xmlns:a16="http://schemas.microsoft.com/office/drawing/2014/main" id="{CF09EB79-25FD-7648-1588-77A05D7361E3}"/>
              </a:ext>
            </a:extLst>
          </p:cNvPr>
          <p:cNvSpPr txBox="1"/>
          <p:nvPr/>
        </p:nvSpPr>
        <p:spPr>
          <a:xfrm>
            <a:off x="515153" y="320881"/>
            <a:ext cx="6974859" cy="461665"/>
          </a:xfrm>
          <a:prstGeom prst="rect">
            <a:avLst/>
          </a:prstGeom>
          <a:noFill/>
        </p:spPr>
        <p:txBody>
          <a:bodyPr wrap="square" rtlCol="0" anchor="ctr">
            <a:spAutoFit/>
          </a:bodyPr>
          <a:lstStyle/>
          <a:p>
            <a:r>
              <a:rPr lang="en-US" altLang="ko-KR" sz="2400" dirty="0"/>
              <a:t>Experiments</a:t>
            </a:r>
            <a:endParaRPr lang="ko-KR" altLang="en-US" sz="1600" dirty="0"/>
          </a:p>
        </p:txBody>
      </p:sp>
    </p:spTree>
    <p:extLst>
      <p:ext uri="{BB962C8B-B14F-4D97-AF65-F5344CB8AC3E}">
        <p14:creationId xmlns:p14="http://schemas.microsoft.com/office/powerpoint/2010/main" val="1681492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C8A900-12B2-2D5F-D50F-4E65138A1ADB}"/>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pic>
        <p:nvPicPr>
          <p:cNvPr id="8" name="그림 7">
            <a:extLst>
              <a:ext uri="{FF2B5EF4-FFF2-40B4-BE49-F238E27FC236}">
                <a16:creationId xmlns:a16="http://schemas.microsoft.com/office/drawing/2014/main" id="{CDA6A56D-2A99-E92B-9BA7-43C1499646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71735" y="782546"/>
            <a:ext cx="6448530" cy="5838825"/>
          </a:xfrm>
          <a:prstGeom prst="rect">
            <a:avLst/>
          </a:prstGeom>
        </p:spPr>
      </p:pic>
      <p:sp>
        <p:nvSpPr>
          <p:cNvPr id="9" name="TextBox 8">
            <a:extLst>
              <a:ext uri="{FF2B5EF4-FFF2-40B4-BE49-F238E27FC236}">
                <a16:creationId xmlns:a16="http://schemas.microsoft.com/office/drawing/2014/main" id="{CF09EB79-25FD-7648-1588-77A05D7361E3}"/>
              </a:ext>
            </a:extLst>
          </p:cNvPr>
          <p:cNvSpPr txBox="1"/>
          <p:nvPr/>
        </p:nvSpPr>
        <p:spPr>
          <a:xfrm>
            <a:off x="515153" y="320881"/>
            <a:ext cx="6974859" cy="461665"/>
          </a:xfrm>
          <a:prstGeom prst="rect">
            <a:avLst/>
          </a:prstGeom>
          <a:noFill/>
        </p:spPr>
        <p:txBody>
          <a:bodyPr wrap="square" rtlCol="0" anchor="ctr">
            <a:spAutoFit/>
          </a:bodyPr>
          <a:lstStyle/>
          <a:p>
            <a:r>
              <a:rPr lang="en-US" altLang="ko-KR" sz="2400" dirty="0"/>
              <a:t>Experiments</a:t>
            </a:r>
            <a:endParaRPr lang="ko-KR" altLang="en-US" sz="1600" dirty="0"/>
          </a:p>
        </p:txBody>
      </p:sp>
      <p:sp>
        <p:nvSpPr>
          <p:cNvPr id="2" name="직사각형 1">
            <a:extLst>
              <a:ext uri="{FF2B5EF4-FFF2-40B4-BE49-F238E27FC236}">
                <a16:creationId xmlns:a16="http://schemas.microsoft.com/office/drawing/2014/main" id="{CB11E7E5-D8FE-6293-6AA9-BEB2D8060561}"/>
              </a:ext>
            </a:extLst>
          </p:cNvPr>
          <p:cNvSpPr/>
          <p:nvPr/>
        </p:nvSpPr>
        <p:spPr>
          <a:xfrm>
            <a:off x="3012141" y="2043953"/>
            <a:ext cx="2622177" cy="26894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784C885-56E5-2FBC-8FBA-5BF1BE58E691}"/>
              </a:ext>
            </a:extLst>
          </p:cNvPr>
          <p:cNvSpPr/>
          <p:nvPr/>
        </p:nvSpPr>
        <p:spPr>
          <a:xfrm>
            <a:off x="3012141" y="3289582"/>
            <a:ext cx="2622177" cy="26894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5F510832-5AB0-265D-7774-515F9EE6FA07}"/>
              </a:ext>
            </a:extLst>
          </p:cNvPr>
          <p:cNvSpPr/>
          <p:nvPr/>
        </p:nvSpPr>
        <p:spPr>
          <a:xfrm>
            <a:off x="3012141" y="3564296"/>
            <a:ext cx="2622177" cy="268941"/>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7382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DA27F0-347B-D7EF-DC68-9EBCB2681196}"/>
              </a:ext>
            </a:extLst>
          </p:cNvPr>
          <p:cNvSpPr txBox="1"/>
          <p:nvPr/>
        </p:nvSpPr>
        <p:spPr>
          <a:xfrm>
            <a:off x="515153" y="320881"/>
            <a:ext cx="6974859" cy="461665"/>
          </a:xfrm>
          <a:prstGeom prst="rect">
            <a:avLst/>
          </a:prstGeom>
          <a:noFill/>
        </p:spPr>
        <p:txBody>
          <a:bodyPr wrap="square" rtlCol="0" anchor="ctr">
            <a:spAutoFit/>
          </a:bodyPr>
          <a:lstStyle/>
          <a:p>
            <a:r>
              <a:rPr lang="en-US" altLang="ko-KR" sz="2400" dirty="0"/>
              <a:t>Experiments</a:t>
            </a:r>
            <a:endParaRPr lang="ko-KR" altLang="en-US" sz="1600" dirty="0"/>
          </a:p>
        </p:txBody>
      </p:sp>
      <p:sp>
        <p:nvSpPr>
          <p:cNvPr id="4" name="TextBox 3">
            <a:extLst>
              <a:ext uri="{FF2B5EF4-FFF2-40B4-BE49-F238E27FC236}">
                <a16:creationId xmlns:a16="http://schemas.microsoft.com/office/drawing/2014/main" id="{A34A09DF-0849-E6CF-2729-6FB4D1F2B30E}"/>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pic>
        <p:nvPicPr>
          <p:cNvPr id="7" name="그림 6">
            <a:extLst>
              <a:ext uri="{FF2B5EF4-FFF2-40B4-BE49-F238E27FC236}">
                <a16:creationId xmlns:a16="http://schemas.microsoft.com/office/drawing/2014/main" id="{75D6C195-0E48-E266-56C8-9BB94DF5EED2}"/>
              </a:ext>
            </a:extLst>
          </p:cNvPr>
          <p:cNvPicPr>
            <a:picLocks noChangeAspect="1"/>
          </p:cNvPicPr>
          <p:nvPr/>
        </p:nvPicPr>
        <p:blipFill>
          <a:blip r:embed="rId3"/>
          <a:stretch>
            <a:fillRect/>
          </a:stretch>
        </p:blipFill>
        <p:spPr>
          <a:xfrm>
            <a:off x="0" y="1446989"/>
            <a:ext cx="12192000" cy="3964021"/>
          </a:xfrm>
          <a:prstGeom prst="rect">
            <a:avLst/>
          </a:prstGeom>
        </p:spPr>
      </p:pic>
    </p:spTree>
    <p:extLst>
      <p:ext uri="{BB962C8B-B14F-4D97-AF65-F5344CB8AC3E}">
        <p14:creationId xmlns:p14="http://schemas.microsoft.com/office/powerpoint/2010/main" val="981426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Conclusion</a:t>
            </a:r>
            <a:endParaRPr lang="ko-KR" altLang="en-US" sz="2400" dirty="0"/>
          </a:p>
        </p:txBody>
      </p:sp>
      <p:sp>
        <p:nvSpPr>
          <p:cNvPr id="3" name="TextBox 2">
            <a:extLst>
              <a:ext uri="{FF2B5EF4-FFF2-40B4-BE49-F238E27FC236}">
                <a16:creationId xmlns:a16="http://schemas.microsoft.com/office/drawing/2014/main" id="{40E6E70E-6963-870B-9372-6BD5E8DBBFF5}"/>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6" name="TextBox 5">
            <a:extLst>
              <a:ext uri="{FF2B5EF4-FFF2-40B4-BE49-F238E27FC236}">
                <a16:creationId xmlns:a16="http://schemas.microsoft.com/office/drawing/2014/main" id="{8E69563A-A2E5-40C5-B0EA-DF48627E5B67}"/>
              </a:ext>
            </a:extLst>
          </p:cNvPr>
          <p:cNvSpPr txBox="1"/>
          <p:nvPr/>
        </p:nvSpPr>
        <p:spPr>
          <a:xfrm>
            <a:off x="689377" y="1628507"/>
            <a:ext cx="10813246" cy="4431983"/>
          </a:xfrm>
          <a:prstGeom prst="rect">
            <a:avLst/>
          </a:prstGeom>
          <a:noFill/>
        </p:spPr>
        <p:txBody>
          <a:bodyPr wrap="square" rtlCol="0">
            <a:spAutoFit/>
          </a:bodyPr>
          <a:lstStyle/>
          <a:p>
            <a:r>
              <a:rPr lang="en-US" altLang="ko-KR" sz="2400" b="1" dirty="0"/>
              <a:t>Why</a:t>
            </a:r>
            <a:r>
              <a:rPr lang="ko-KR" altLang="en-US" sz="2400" b="1" dirty="0"/>
              <a:t> </a:t>
            </a:r>
            <a:r>
              <a:rPr lang="en-US" altLang="ko-KR" sz="2400" b="1" dirty="0"/>
              <a:t>I</a:t>
            </a:r>
            <a:r>
              <a:rPr lang="ko-KR" altLang="en-US" sz="2400" b="1" dirty="0"/>
              <a:t> </a:t>
            </a:r>
            <a:r>
              <a:rPr lang="en-US" altLang="ko-KR" sz="2400" b="1" dirty="0"/>
              <a:t>reviewed</a:t>
            </a:r>
            <a:r>
              <a:rPr lang="ko-KR" altLang="en-US" sz="2400" b="1" dirty="0"/>
              <a:t> </a:t>
            </a:r>
            <a:r>
              <a:rPr lang="en-US" altLang="ko-KR" sz="2400" b="1" dirty="0"/>
              <a:t>this</a:t>
            </a:r>
            <a:r>
              <a:rPr lang="ko-KR" altLang="en-US" sz="2400" b="1" dirty="0"/>
              <a:t> </a:t>
            </a:r>
            <a:r>
              <a:rPr lang="en-US" altLang="ko-KR" sz="2400" b="1" dirty="0"/>
              <a:t>paper?</a:t>
            </a:r>
          </a:p>
          <a:p>
            <a:r>
              <a:rPr lang="en-US" altLang="ko-KR" sz="2400" b="1" dirty="0"/>
              <a:t>I think that…</a:t>
            </a:r>
          </a:p>
          <a:p>
            <a:pPr marL="285750" indent="-285750">
              <a:buFont typeface="Arial" panose="020B0604020202020204" pitchFamily="34" charset="0"/>
              <a:buChar char="•"/>
            </a:pPr>
            <a:r>
              <a:rPr lang="en-US" altLang="ko-KR" dirty="0"/>
              <a:t>It is important to include material information when generating industrial image</a:t>
            </a:r>
            <a:r>
              <a:rPr lang="ko-KR" altLang="en-US" dirty="0"/>
              <a:t> </a:t>
            </a:r>
            <a:r>
              <a:rPr lang="en-US" altLang="ko-KR" dirty="0"/>
              <a:t>data.</a:t>
            </a:r>
          </a:p>
          <a:p>
            <a:endParaRPr lang="en-US" altLang="ko-KR" dirty="0"/>
          </a:p>
          <a:p>
            <a:pPr marL="285750" indent="-285750">
              <a:buFont typeface="Arial" panose="020B0604020202020204" pitchFamily="34" charset="0"/>
              <a:buChar char="•"/>
            </a:pPr>
            <a:r>
              <a:rPr lang="en-US" altLang="ko-KR" dirty="0"/>
              <a:t>I try to create a set of related sentences using Wordnet for material information, but the categories don't match: paper has material as a parent, but metal has element as a parent, which is not a material.</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 wondered what it would be like to judge the material of an object by looking at its image, just as we can predict its material by looking at its image. ex) Bottle image = {Plastic}_{Bottle}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This paper follows a similar methodology, but it has an issue with not segmentation well.</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So my idea is to use SAM to segment first, and then use the MINC dataset to learn about the material for the segmented parts.</a:t>
            </a:r>
            <a:r>
              <a:rPr lang="ko-KR" altLang="en-US" dirty="0"/>
              <a:t> </a:t>
            </a:r>
            <a:endParaRPr lang="en-US" altLang="ko-KR" dirty="0"/>
          </a:p>
        </p:txBody>
      </p:sp>
    </p:spTree>
    <p:extLst>
      <p:ext uri="{BB962C8B-B14F-4D97-AF65-F5344CB8AC3E}">
        <p14:creationId xmlns:p14="http://schemas.microsoft.com/office/powerpoint/2010/main" val="2622304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Conclusion</a:t>
            </a:r>
            <a:endParaRPr lang="ko-KR" altLang="en-US" sz="2400" dirty="0"/>
          </a:p>
        </p:txBody>
      </p:sp>
      <p:sp>
        <p:nvSpPr>
          <p:cNvPr id="3" name="TextBox 2">
            <a:extLst>
              <a:ext uri="{FF2B5EF4-FFF2-40B4-BE49-F238E27FC236}">
                <a16:creationId xmlns:a16="http://schemas.microsoft.com/office/drawing/2014/main" id="{40E6E70E-6963-870B-9372-6BD5E8DBBFF5}"/>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grpSp>
        <p:nvGrpSpPr>
          <p:cNvPr id="49" name="그룹 48">
            <a:extLst>
              <a:ext uri="{FF2B5EF4-FFF2-40B4-BE49-F238E27FC236}">
                <a16:creationId xmlns:a16="http://schemas.microsoft.com/office/drawing/2014/main" id="{1071B5B3-B5C2-50BF-D5BB-9F83DFAB8734}"/>
              </a:ext>
            </a:extLst>
          </p:cNvPr>
          <p:cNvGrpSpPr/>
          <p:nvPr/>
        </p:nvGrpSpPr>
        <p:grpSpPr>
          <a:xfrm>
            <a:off x="329450" y="1136276"/>
            <a:ext cx="11533100" cy="4585447"/>
            <a:chOff x="188258" y="885740"/>
            <a:chExt cx="11533100" cy="4585447"/>
          </a:xfrm>
        </p:grpSpPr>
        <p:sp>
          <p:nvSpPr>
            <p:cNvPr id="4" name="직사각형 3">
              <a:extLst>
                <a:ext uri="{FF2B5EF4-FFF2-40B4-BE49-F238E27FC236}">
                  <a16:creationId xmlns:a16="http://schemas.microsoft.com/office/drawing/2014/main" id="{43D723B7-74D6-D53D-F0BD-0E006373069D}"/>
                </a:ext>
              </a:extLst>
            </p:cNvPr>
            <p:cNvSpPr/>
            <p:nvPr/>
          </p:nvSpPr>
          <p:spPr>
            <a:xfrm>
              <a:off x="188258" y="2548464"/>
              <a:ext cx="1260000" cy="12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t>Image</a:t>
              </a:r>
              <a:endParaRPr lang="ko-KR" altLang="en-US" dirty="0"/>
            </a:p>
          </p:txBody>
        </p:sp>
        <p:cxnSp>
          <p:nvCxnSpPr>
            <p:cNvPr id="7" name="직선 화살표 연결선 6">
              <a:extLst>
                <a:ext uri="{FF2B5EF4-FFF2-40B4-BE49-F238E27FC236}">
                  <a16:creationId xmlns:a16="http://schemas.microsoft.com/office/drawing/2014/main" id="{1FC15914-25C6-3610-D7A1-D29A95B084D9}"/>
                </a:ext>
              </a:extLst>
            </p:cNvPr>
            <p:cNvCxnSpPr>
              <a:cxnSpLocks/>
              <a:stCxn id="4" idx="3"/>
            </p:cNvCxnSpPr>
            <p:nvPr/>
          </p:nvCxnSpPr>
          <p:spPr>
            <a:xfrm>
              <a:off x="1448258" y="3178464"/>
              <a:ext cx="43433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2" name="그룹 11">
              <a:extLst>
                <a:ext uri="{FF2B5EF4-FFF2-40B4-BE49-F238E27FC236}">
                  <a16:creationId xmlns:a16="http://schemas.microsoft.com/office/drawing/2014/main" id="{6CD75121-00B2-CA0F-FEC0-39ABB7E567E2}"/>
                </a:ext>
              </a:extLst>
            </p:cNvPr>
            <p:cNvGrpSpPr/>
            <p:nvPr/>
          </p:nvGrpSpPr>
          <p:grpSpPr>
            <a:xfrm>
              <a:off x="1882588" y="2343866"/>
              <a:ext cx="2070847" cy="1669196"/>
              <a:chOff x="1882588" y="2297686"/>
              <a:chExt cx="2339788" cy="1761555"/>
            </a:xfrm>
          </p:grpSpPr>
          <p:sp>
            <p:nvSpPr>
              <p:cNvPr id="9" name="사각형: 둥근 모서리 8">
                <a:extLst>
                  <a:ext uri="{FF2B5EF4-FFF2-40B4-BE49-F238E27FC236}">
                    <a16:creationId xmlns:a16="http://schemas.microsoft.com/office/drawing/2014/main" id="{0A43F766-B9CA-2ECE-BA81-7789CA8EE804}"/>
                  </a:ext>
                </a:extLst>
              </p:cNvPr>
              <p:cNvSpPr/>
              <p:nvPr/>
            </p:nvSpPr>
            <p:spPr>
              <a:xfrm>
                <a:off x="1882588" y="2297686"/>
                <a:ext cx="2339788" cy="17615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a:t>SAM</a:t>
                </a:r>
                <a:endParaRPr lang="ko-KR" altLang="en-US" dirty="0"/>
              </a:p>
            </p:txBody>
          </p:sp>
          <p:pic>
            <p:nvPicPr>
              <p:cNvPr id="11" name="그래픽 10" descr="눈송이 단색으로 채워진">
                <a:extLst>
                  <a:ext uri="{FF2B5EF4-FFF2-40B4-BE49-F238E27FC236}">
                    <a16:creationId xmlns:a16="http://schemas.microsoft.com/office/drawing/2014/main" id="{A9CF17C2-96F4-05EE-EC03-A40B806207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7957" y="2297686"/>
                <a:ext cx="658906" cy="658906"/>
              </a:xfrm>
              <a:prstGeom prst="rect">
                <a:avLst/>
              </a:prstGeom>
            </p:spPr>
          </p:pic>
        </p:grpSp>
        <p:sp>
          <p:nvSpPr>
            <p:cNvPr id="13" name="직사각형 12">
              <a:extLst>
                <a:ext uri="{FF2B5EF4-FFF2-40B4-BE49-F238E27FC236}">
                  <a16:creationId xmlns:a16="http://schemas.microsoft.com/office/drawing/2014/main" id="{2AA26CF9-DCC8-FAF3-E9B2-CA59FE0FF5D9}"/>
                </a:ext>
              </a:extLst>
            </p:cNvPr>
            <p:cNvSpPr/>
            <p:nvPr/>
          </p:nvSpPr>
          <p:spPr>
            <a:xfrm>
              <a:off x="4387765" y="2548464"/>
              <a:ext cx="1260000" cy="126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Segment Image</a:t>
              </a:r>
              <a:endParaRPr lang="ko-KR" altLang="en-US" dirty="0"/>
            </a:p>
          </p:txBody>
        </p:sp>
        <p:cxnSp>
          <p:nvCxnSpPr>
            <p:cNvPr id="14" name="직선 화살표 연결선 13">
              <a:extLst>
                <a:ext uri="{FF2B5EF4-FFF2-40B4-BE49-F238E27FC236}">
                  <a16:creationId xmlns:a16="http://schemas.microsoft.com/office/drawing/2014/main" id="{C66C5C02-5FC4-8F15-78A8-63A1B38CBC08}"/>
                </a:ext>
              </a:extLst>
            </p:cNvPr>
            <p:cNvCxnSpPr>
              <a:cxnSpLocks/>
              <a:stCxn id="9" idx="3"/>
              <a:endCxn id="13" idx="1"/>
            </p:cNvCxnSpPr>
            <p:nvPr/>
          </p:nvCxnSpPr>
          <p:spPr>
            <a:xfrm>
              <a:off x="3953435" y="3178464"/>
              <a:ext cx="43433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직사각형 16">
              <a:extLst>
                <a:ext uri="{FF2B5EF4-FFF2-40B4-BE49-F238E27FC236}">
                  <a16:creationId xmlns:a16="http://schemas.microsoft.com/office/drawing/2014/main" id="{8F3D6BC4-66F5-7D88-5AB1-4E31655EA76B}"/>
                </a:ext>
              </a:extLst>
            </p:cNvPr>
            <p:cNvSpPr/>
            <p:nvPr/>
          </p:nvSpPr>
          <p:spPr>
            <a:xfrm>
              <a:off x="7279336" y="1083866"/>
              <a:ext cx="1260000" cy="1260000"/>
            </a:xfrm>
            <a:prstGeom prst="rect">
              <a:avLst/>
            </a:prstGeom>
            <a:solidFill>
              <a:schemeClr val="tx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solidFill>
                    <a:schemeClr val="bg1"/>
                  </a:solidFill>
                </a:rPr>
                <a:t>Material_1_mask</a:t>
              </a:r>
              <a:endParaRPr lang="ko-KR" altLang="en-US" dirty="0">
                <a:solidFill>
                  <a:schemeClr val="bg1"/>
                </a:solidFill>
              </a:endParaRPr>
            </a:p>
          </p:txBody>
        </p:sp>
        <p:sp>
          <p:nvSpPr>
            <p:cNvPr id="18" name="직사각형 17">
              <a:extLst>
                <a:ext uri="{FF2B5EF4-FFF2-40B4-BE49-F238E27FC236}">
                  <a16:creationId xmlns:a16="http://schemas.microsoft.com/office/drawing/2014/main" id="{7542FBA3-FB95-350E-87A7-DAD3F27CC88C}"/>
                </a:ext>
              </a:extLst>
            </p:cNvPr>
            <p:cNvSpPr/>
            <p:nvPr/>
          </p:nvSpPr>
          <p:spPr>
            <a:xfrm>
              <a:off x="7279336" y="2548464"/>
              <a:ext cx="1260000" cy="1260000"/>
            </a:xfrm>
            <a:prstGeom prst="rect">
              <a:avLst/>
            </a:prstGeom>
            <a:solidFill>
              <a:schemeClr val="tx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solidFill>
                    <a:schemeClr val="bg1"/>
                  </a:solidFill>
                </a:rPr>
                <a:t>Material_2_mask</a:t>
              </a:r>
              <a:endParaRPr lang="ko-KR" altLang="en-US" dirty="0">
                <a:solidFill>
                  <a:schemeClr val="bg1"/>
                </a:solidFill>
              </a:endParaRPr>
            </a:p>
          </p:txBody>
        </p:sp>
        <p:sp>
          <p:nvSpPr>
            <p:cNvPr id="19" name="직사각형 18">
              <a:extLst>
                <a:ext uri="{FF2B5EF4-FFF2-40B4-BE49-F238E27FC236}">
                  <a16:creationId xmlns:a16="http://schemas.microsoft.com/office/drawing/2014/main" id="{305B28EE-1736-B90C-4857-61E34EDFC1F8}"/>
                </a:ext>
              </a:extLst>
            </p:cNvPr>
            <p:cNvSpPr/>
            <p:nvPr/>
          </p:nvSpPr>
          <p:spPr>
            <a:xfrm>
              <a:off x="7279336" y="4013062"/>
              <a:ext cx="1260000" cy="1260000"/>
            </a:xfrm>
            <a:prstGeom prst="rect">
              <a:avLst/>
            </a:prstGeom>
            <a:solidFill>
              <a:schemeClr val="tx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solidFill>
                    <a:schemeClr val="bg1"/>
                  </a:solidFill>
                </a:rPr>
                <a:t>Material_3_mask</a:t>
              </a:r>
              <a:endParaRPr lang="ko-KR" altLang="en-US" dirty="0">
                <a:solidFill>
                  <a:schemeClr val="bg1"/>
                </a:solidFill>
              </a:endParaRPr>
            </a:p>
          </p:txBody>
        </p:sp>
        <p:sp>
          <p:nvSpPr>
            <p:cNvPr id="20" name="직사각형 19">
              <a:extLst>
                <a:ext uri="{FF2B5EF4-FFF2-40B4-BE49-F238E27FC236}">
                  <a16:creationId xmlns:a16="http://schemas.microsoft.com/office/drawing/2014/main" id="{4FEB7E97-C3E1-1C52-1FA9-07185A8B4077}"/>
                </a:ext>
              </a:extLst>
            </p:cNvPr>
            <p:cNvSpPr/>
            <p:nvPr/>
          </p:nvSpPr>
          <p:spPr>
            <a:xfrm>
              <a:off x="6019336" y="1083866"/>
              <a:ext cx="1260000" cy="126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Material_1_Segment</a:t>
              </a:r>
              <a:endParaRPr lang="ko-KR" altLang="en-US" dirty="0"/>
            </a:p>
          </p:txBody>
        </p:sp>
        <p:sp>
          <p:nvSpPr>
            <p:cNvPr id="21" name="직사각형 20">
              <a:extLst>
                <a:ext uri="{FF2B5EF4-FFF2-40B4-BE49-F238E27FC236}">
                  <a16:creationId xmlns:a16="http://schemas.microsoft.com/office/drawing/2014/main" id="{26C8557A-6A2C-DBFD-6800-511CF1CEE09F}"/>
                </a:ext>
              </a:extLst>
            </p:cNvPr>
            <p:cNvSpPr/>
            <p:nvPr/>
          </p:nvSpPr>
          <p:spPr>
            <a:xfrm>
              <a:off x="6019336" y="2548464"/>
              <a:ext cx="1260000" cy="126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Material_2_mask</a:t>
              </a:r>
              <a:endParaRPr lang="ko-KR" altLang="en-US" dirty="0"/>
            </a:p>
          </p:txBody>
        </p:sp>
        <p:sp>
          <p:nvSpPr>
            <p:cNvPr id="22" name="직사각형 21">
              <a:extLst>
                <a:ext uri="{FF2B5EF4-FFF2-40B4-BE49-F238E27FC236}">
                  <a16:creationId xmlns:a16="http://schemas.microsoft.com/office/drawing/2014/main" id="{488882C0-67AA-DFB3-5B02-F646E6531604}"/>
                </a:ext>
              </a:extLst>
            </p:cNvPr>
            <p:cNvSpPr/>
            <p:nvPr/>
          </p:nvSpPr>
          <p:spPr>
            <a:xfrm>
              <a:off x="6019336" y="4013062"/>
              <a:ext cx="1260000" cy="126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a:t>Material_3_mask</a:t>
              </a:r>
              <a:endParaRPr lang="ko-KR" altLang="en-US" dirty="0"/>
            </a:p>
          </p:txBody>
        </p:sp>
        <p:cxnSp>
          <p:nvCxnSpPr>
            <p:cNvPr id="23" name="직선 화살표 연결선 22">
              <a:extLst>
                <a:ext uri="{FF2B5EF4-FFF2-40B4-BE49-F238E27FC236}">
                  <a16:creationId xmlns:a16="http://schemas.microsoft.com/office/drawing/2014/main" id="{92CA4390-D6EF-431B-13B0-2285E92C5780}"/>
                </a:ext>
              </a:extLst>
            </p:cNvPr>
            <p:cNvCxnSpPr>
              <a:cxnSpLocks/>
              <a:stCxn id="13" idx="3"/>
              <a:endCxn id="21" idx="1"/>
            </p:cNvCxnSpPr>
            <p:nvPr/>
          </p:nvCxnSpPr>
          <p:spPr>
            <a:xfrm>
              <a:off x="5647765" y="3178464"/>
              <a:ext cx="37157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직선 화살표 연결선 25">
              <a:extLst>
                <a:ext uri="{FF2B5EF4-FFF2-40B4-BE49-F238E27FC236}">
                  <a16:creationId xmlns:a16="http://schemas.microsoft.com/office/drawing/2014/main" id="{6E175C7D-9254-8181-3712-28D3F4B15343}"/>
                </a:ext>
              </a:extLst>
            </p:cNvPr>
            <p:cNvCxnSpPr>
              <a:cxnSpLocks/>
              <a:stCxn id="13" idx="3"/>
              <a:endCxn id="22" idx="1"/>
            </p:cNvCxnSpPr>
            <p:nvPr/>
          </p:nvCxnSpPr>
          <p:spPr>
            <a:xfrm>
              <a:off x="5647765" y="3178464"/>
              <a:ext cx="371571" cy="14645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직선 화살표 연결선 28">
              <a:extLst>
                <a:ext uri="{FF2B5EF4-FFF2-40B4-BE49-F238E27FC236}">
                  <a16:creationId xmlns:a16="http://schemas.microsoft.com/office/drawing/2014/main" id="{21070E64-6D88-A873-3CDF-FB5E495C3D02}"/>
                </a:ext>
              </a:extLst>
            </p:cNvPr>
            <p:cNvCxnSpPr>
              <a:cxnSpLocks/>
              <a:stCxn id="13" idx="3"/>
              <a:endCxn id="20" idx="1"/>
            </p:cNvCxnSpPr>
            <p:nvPr/>
          </p:nvCxnSpPr>
          <p:spPr>
            <a:xfrm flipV="1">
              <a:off x="5647765" y="1713866"/>
              <a:ext cx="371571" cy="14645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직선 화살표 연결선 32">
              <a:extLst>
                <a:ext uri="{FF2B5EF4-FFF2-40B4-BE49-F238E27FC236}">
                  <a16:creationId xmlns:a16="http://schemas.microsoft.com/office/drawing/2014/main" id="{A28DCE4B-CC53-6593-9A69-13FBFBE53015}"/>
                </a:ext>
              </a:extLst>
            </p:cNvPr>
            <p:cNvCxnSpPr>
              <a:cxnSpLocks/>
              <a:stCxn id="19" idx="3"/>
              <a:endCxn id="47" idx="1"/>
            </p:cNvCxnSpPr>
            <p:nvPr/>
          </p:nvCxnSpPr>
          <p:spPr>
            <a:xfrm>
              <a:off x="8539336" y="4643062"/>
              <a:ext cx="16804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직선 화살표 연결선 35">
              <a:extLst>
                <a:ext uri="{FF2B5EF4-FFF2-40B4-BE49-F238E27FC236}">
                  <a16:creationId xmlns:a16="http://schemas.microsoft.com/office/drawing/2014/main" id="{18754403-F602-87A3-98A9-90BEADC0FA4D}"/>
                </a:ext>
              </a:extLst>
            </p:cNvPr>
            <p:cNvCxnSpPr>
              <a:cxnSpLocks/>
              <a:stCxn id="18" idx="3"/>
              <a:endCxn id="45" idx="1"/>
            </p:cNvCxnSpPr>
            <p:nvPr/>
          </p:nvCxnSpPr>
          <p:spPr>
            <a:xfrm>
              <a:off x="8539336" y="3178464"/>
              <a:ext cx="168042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직선 화살표 연결선 38">
              <a:extLst>
                <a:ext uri="{FF2B5EF4-FFF2-40B4-BE49-F238E27FC236}">
                  <a16:creationId xmlns:a16="http://schemas.microsoft.com/office/drawing/2014/main" id="{4D7FA195-F43C-BEDB-2109-A56C5309B30B}"/>
                </a:ext>
              </a:extLst>
            </p:cNvPr>
            <p:cNvCxnSpPr>
              <a:cxnSpLocks/>
              <a:stCxn id="17" idx="3"/>
              <a:endCxn id="43" idx="1"/>
            </p:cNvCxnSpPr>
            <p:nvPr/>
          </p:nvCxnSpPr>
          <p:spPr>
            <a:xfrm>
              <a:off x="8539336" y="1713866"/>
              <a:ext cx="168042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3" name="직사각형 42">
              <a:extLst>
                <a:ext uri="{FF2B5EF4-FFF2-40B4-BE49-F238E27FC236}">
                  <a16:creationId xmlns:a16="http://schemas.microsoft.com/office/drawing/2014/main" id="{6D88B2D3-CEDC-74C7-C8EB-0F705ED9833A}"/>
                </a:ext>
              </a:extLst>
            </p:cNvPr>
            <p:cNvSpPr/>
            <p:nvPr/>
          </p:nvSpPr>
          <p:spPr>
            <a:xfrm>
              <a:off x="10219765" y="1350795"/>
              <a:ext cx="1501593" cy="7261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Material_1</a:t>
              </a:r>
              <a:endParaRPr lang="ko-KR" altLang="en-US" dirty="0"/>
            </a:p>
          </p:txBody>
        </p:sp>
        <p:sp>
          <p:nvSpPr>
            <p:cNvPr id="45" name="직사각형 44">
              <a:extLst>
                <a:ext uri="{FF2B5EF4-FFF2-40B4-BE49-F238E27FC236}">
                  <a16:creationId xmlns:a16="http://schemas.microsoft.com/office/drawing/2014/main" id="{A26D659D-5E0C-F230-7AF0-D5C8DDDB8EAC}"/>
                </a:ext>
              </a:extLst>
            </p:cNvPr>
            <p:cNvSpPr/>
            <p:nvPr/>
          </p:nvSpPr>
          <p:spPr>
            <a:xfrm>
              <a:off x="10219764" y="2815394"/>
              <a:ext cx="1501593" cy="7261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Material_2</a:t>
              </a:r>
              <a:endParaRPr lang="ko-KR" altLang="en-US" dirty="0"/>
            </a:p>
          </p:txBody>
        </p:sp>
        <p:sp>
          <p:nvSpPr>
            <p:cNvPr id="47" name="직사각형 46">
              <a:extLst>
                <a:ext uri="{FF2B5EF4-FFF2-40B4-BE49-F238E27FC236}">
                  <a16:creationId xmlns:a16="http://schemas.microsoft.com/office/drawing/2014/main" id="{500F0C94-3CBB-DF34-AABB-FE27F4784B39}"/>
                </a:ext>
              </a:extLst>
            </p:cNvPr>
            <p:cNvSpPr/>
            <p:nvPr/>
          </p:nvSpPr>
          <p:spPr>
            <a:xfrm>
              <a:off x="10219764" y="4279991"/>
              <a:ext cx="1501593" cy="7261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Material_3</a:t>
              </a:r>
              <a:endParaRPr lang="ko-KR" altLang="en-US" dirty="0"/>
            </a:p>
          </p:txBody>
        </p:sp>
        <p:sp>
          <p:nvSpPr>
            <p:cNvPr id="32" name="사각형: 둥근 모서리 31">
              <a:extLst>
                <a:ext uri="{FF2B5EF4-FFF2-40B4-BE49-F238E27FC236}">
                  <a16:creationId xmlns:a16="http://schemas.microsoft.com/office/drawing/2014/main" id="{78B5D3DE-EE24-69A2-D8CF-6B8A125CC5E0}"/>
                </a:ext>
              </a:extLst>
            </p:cNvPr>
            <p:cNvSpPr/>
            <p:nvPr/>
          </p:nvSpPr>
          <p:spPr>
            <a:xfrm>
              <a:off x="8780929" y="885740"/>
              <a:ext cx="1260000" cy="45854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a:t>CNN</a:t>
              </a:r>
              <a:endParaRPr lang="ko-KR" altLang="en-US" dirty="0"/>
            </a:p>
          </p:txBody>
        </p:sp>
      </p:grpSp>
    </p:spTree>
    <p:extLst>
      <p:ext uri="{BB962C8B-B14F-4D97-AF65-F5344CB8AC3E}">
        <p14:creationId xmlns:p14="http://schemas.microsoft.com/office/powerpoint/2010/main" val="194517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914E4-2377-4097-8DE8-7BA3B4DB338D}"/>
              </a:ext>
            </a:extLst>
          </p:cNvPr>
          <p:cNvSpPr txBox="1"/>
          <p:nvPr/>
        </p:nvSpPr>
        <p:spPr>
          <a:xfrm>
            <a:off x="2076450" y="3105834"/>
            <a:ext cx="8039100" cy="646331"/>
          </a:xfrm>
          <a:prstGeom prst="rect">
            <a:avLst/>
          </a:prstGeom>
          <a:noFill/>
        </p:spPr>
        <p:txBody>
          <a:bodyPr wrap="square" rtlCol="0">
            <a:spAutoFit/>
          </a:bodyPr>
          <a:lstStyle/>
          <a:p>
            <a:pPr algn="ctr"/>
            <a:r>
              <a:rPr lang="en-US" altLang="ko-KR" sz="3600" dirty="0"/>
              <a:t>Thank you!</a:t>
            </a:r>
            <a:endParaRPr lang="ko-KR" altLang="en-US" sz="3600" dirty="0"/>
          </a:p>
        </p:txBody>
      </p:sp>
    </p:spTree>
    <p:extLst>
      <p:ext uri="{BB962C8B-B14F-4D97-AF65-F5344CB8AC3E}">
        <p14:creationId xmlns:p14="http://schemas.microsoft.com/office/powerpoint/2010/main" val="352448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Introduction</a:t>
            </a:r>
            <a:endParaRPr lang="ko-KR" altLang="en-US" sz="2400" dirty="0"/>
          </a:p>
        </p:txBody>
      </p:sp>
      <p:sp>
        <p:nvSpPr>
          <p:cNvPr id="2" name="TextBox 1">
            <a:extLst>
              <a:ext uri="{FF2B5EF4-FFF2-40B4-BE49-F238E27FC236}">
                <a16:creationId xmlns:a16="http://schemas.microsoft.com/office/drawing/2014/main" id="{3B1F4627-FA48-03AD-EFB1-728993FD2BFB}"/>
              </a:ext>
            </a:extLst>
          </p:cNvPr>
          <p:cNvSpPr txBox="1"/>
          <p:nvPr/>
        </p:nvSpPr>
        <p:spPr>
          <a:xfrm>
            <a:off x="865081" y="1536174"/>
            <a:ext cx="10461837" cy="3785652"/>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Material</a:t>
            </a:r>
            <a:r>
              <a:rPr lang="ko-KR" altLang="en-US" sz="2400" dirty="0"/>
              <a:t> </a:t>
            </a:r>
            <a:r>
              <a:rPr lang="en-US" altLang="ko-KR" sz="2400" dirty="0"/>
              <a:t>recognition</a:t>
            </a:r>
            <a:r>
              <a:rPr lang="ko-KR" altLang="en-US" sz="2400" dirty="0"/>
              <a:t> </a:t>
            </a:r>
            <a:r>
              <a:rPr lang="en-US" altLang="ko-KR" sz="2400" dirty="0"/>
              <a:t>plays</a:t>
            </a:r>
            <a:r>
              <a:rPr lang="ko-KR" altLang="en-US" sz="2400" dirty="0"/>
              <a:t> </a:t>
            </a:r>
            <a:r>
              <a:rPr lang="en-US" altLang="ko-KR" sz="2400" dirty="0"/>
              <a:t>a</a:t>
            </a:r>
            <a:r>
              <a:rPr lang="ko-KR" altLang="en-US" sz="2400" dirty="0"/>
              <a:t> </a:t>
            </a:r>
            <a:r>
              <a:rPr lang="en-US" altLang="ko-KR" sz="2400" dirty="0"/>
              <a:t>critical</a:t>
            </a:r>
            <a:r>
              <a:rPr lang="ko-KR" altLang="en-US" sz="2400" dirty="0"/>
              <a:t> </a:t>
            </a:r>
            <a:r>
              <a:rPr lang="en-US" altLang="ko-KR" sz="2400" dirty="0"/>
              <a:t>role</a:t>
            </a:r>
            <a:r>
              <a:rPr lang="ko-KR" altLang="en-US" sz="2400" dirty="0"/>
              <a:t> </a:t>
            </a:r>
            <a:r>
              <a:rPr lang="en-US" altLang="ko-KR" sz="2400" dirty="0"/>
              <a:t>in</a:t>
            </a:r>
            <a:r>
              <a:rPr lang="ko-KR" altLang="en-US" sz="2400" dirty="0"/>
              <a:t> </a:t>
            </a:r>
            <a:r>
              <a:rPr lang="en-US" altLang="ko-KR" sz="2400" dirty="0"/>
              <a:t>human</a:t>
            </a:r>
            <a:r>
              <a:rPr lang="ko-KR" altLang="en-US" sz="2400" dirty="0"/>
              <a:t> </a:t>
            </a:r>
            <a:r>
              <a:rPr lang="en-US" altLang="ko-KR" sz="2400" dirty="0"/>
              <a:t>understanding</a:t>
            </a:r>
            <a:r>
              <a:rPr lang="ko-KR" altLang="en-US" sz="2400" dirty="0"/>
              <a:t> </a:t>
            </a:r>
            <a:r>
              <a:rPr lang="en-US" altLang="ko-KR" sz="2400" dirty="0"/>
              <a:t>of</a:t>
            </a:r>
            <a:r>
              <a:rPr lang="ko-KR" altLang="en-US" sz="2400" dirty="0"/>
              <a:t> </a:t>
            </a:r>
            <a:r>
              <a:rPr lang="en-US" altLang="ko-KR" sz="2400" dirty="0"/>
              <a:t>and</a:t>
            </a:r>
            <a:r>
              <a:rPr lang="ko-KR" altLang="en-US" sz="2400" dirty="0"/>
              <a:t> </a:t>
            </a:r>
            <a:r>
              <a:rPr lang="en-US" altLang="ko-KR" sz="2400" dirty="0"/>
              <a:t>interactions</a:t>
            </a:r>
            <a:r>
              <a:rPr lang="ko-KR" altLang="en-US" sz="2400" dirty="0"/>
              <a:t> </a:t>
            </a:r>
            <a:r>
              <a:rPr lang="en-US" altLang="ko-KR" sz="2400" dirty="0"/>
              <a:t>with the world.</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To tell whether a surface is easy to walk on, or what kind of grip to use to pick up an object, must recognize the materials that make up our surroundings.</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Also, automatic material recognition can be useful in a variety of applications, including robotics, product search, and image editing for interior design.</a:t>
            </a:r>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Tree>
    <p:extLst>
      <p:ext uri="{BB962C8B-B14F-4D97-AF65-F5344CB8AC3E}">
        <p14:creationId xmlns:p14="http://schemas.microsoft.com/office/powerpoint/2010/main" val="80173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Introduction</a:t>
            </a:r>
            <a:endParaRPr lang="ko-KR" altLang="en-US" sz="2400" dirty="0"/>
          </a:p>
        </p:txBody>
      </p:sp>
      <p:sp>
        <p:nvSpPr>
          <p:cNvPr id="2" name="TextBox 1">
            <a:extLst>
              <a:ext uri="{FF2B5EF4-FFF2-40B4-BE49-F238E27FC236}">
                <a16:creationId xmlns:a16="http://schemas.microsoft.com/office/drawing/2014/main" id="{3B1F4627-FA48-03AD-EFB1-728993FD2BFB}"/>
              </a:ext>
            </a:extLst>
          </p:cNvPr>
          <p:cNvSpPr txBox="1"/>
          <p:nvPr/>
        </p:nvSpPr>
        <p:spPr>
          <a:xfrm>
            <a:off x="865081" y="1720840"/>
            <a:ext cx="10461837" cy="3416320"/>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But it is very difficult to recognize materials in real images, as categories like fabric and wood have too many different appearances, while plastics and ceramics are too featureless.</a:t>
            </a:r>
          </a:p>
          <a:p>
            <a:endParaRPr lang="en-US" altLang="ko-KR" sz="2400" dirty="0"/>
          </a:p>
          <a:p>
            <a:pPr marL="285750" indent="-285750">
              <a:buFont typeface="Arial" panose="020B0604020202020204" pitchFamily="34" charset="0"/>
              <a:buChar char="•"/>
            </a:pPr>
            <a:r>
              <a:rPr lang="en-US" altLang="ko-KR" sz="2400" dirty="0"/>
              <a:t>To address these issues, the authors propose MINC, an image dataset containing approximately 3 million material samples in 23 categories..</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Train a CNN architecture using the MINC dataset for material recognition.</a:t>
            </a:r>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Tree>
    <p:extLst>
      <p:ext uri="{BB962C8B-B14F-4D97-AF65-F5344CB8AC3E}">
        <p14:creationId xmlns:p14="http://schemas.microsoft.com/office/powerpoint/2010/main" val="34597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26" name="그림 25">
            <a:extLst>
              <a:ext uri="{FF2B5EF4-FFF2-40B4-BE49-F238E27FC236}">
                <a16:creationId xmlns:a16="http://schemas.microsoft.com/office/drawing/2014/main" id="{C9851C0A-BB2D-F58A-73AC-F03E3A482BD7}"/>
              </a:ext>
            </a:extLst>
          </p:cNvPr>
          <p:cNvPicPr>
            <a:picLocks noChangeAspect="1"/>
          </p:cNvPicPr>
          <p:nvPr/>
        </p:nvPicPr>
        <p:blipFill>
          <a:blip r:embed="rId3"/>
          <a:stretch>
            <a:fillRect/>
          </a:stretch>
        </p:blipFill>
        <p:spPr>
          <a:xfrm>
            <a:off x="3384422" y="713392"/>
            <a:ext cx="5188693" cy="5823727"/>
          </a:xfrm>
          <a:prstGeom prst="rect">
            <a:avLst/>
          </a:prstGeom>
        </p:spPr>
      </p:pic>
      <p:sp>
        <p:nvSpPr>
          <p:cNvPr id="27" name="직사각형 26">
            <a:extLst>
              <a:ext uri="{FF2B5EF4-FFF2-40B4-BE49-F238E27FC236}">
                <a16:creationId xmlns:a16="http://schemas.microsoft.com/office/drawing/2014/main" id="{145FD2E3-F77E-7EB2-E0DB-84E0FA8D1EA9}"/>
              </a:ext>
            </a:extLst>
          </p:cNvPr>
          <p:cNvSpPr/>
          <p:nvPr/>
        </p:nvSpPr>
        <p:spPr>
          <a:xfrm>
            <a:off x="3267635" y="713392"/>
            <a:ext cx="5405718" cy="13574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113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22" name="그림 21">
            <a:extLst>
              <a:ext uri="{FF2B5EF4-FFF2-40B4-BE49-F238E27FC236}">
                <a16:creationId xmlns:a16="http://schemas.microsoft.com/office/drawing/2014/main" id="{793864F0-41EA-C47A-E835-4D891517C3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5154" y="2075398"/>
            <a:ext cx="4705049" cy="2707204"/>
          </a:xfrm>
          <a:prstGeom prst="rect">
            <a:avLst/>
          </a:prstGeom>
        </p:spPr>
      </p:pic>
      <p:grpSp>
        <p:nvGrpSpPr>
          <p:cNvPr id="21" name="그룹 20">
            <a:extLst>
              <a:ext uri="{FF2B5EF4-FFF2-40B4-BE49-F238E27FC236}">
                <a16:creationId xmlns:a16="http://schemas.microsoft.com/office/drawing/2014/main" id="{C8EACC7A-B67B-338F-530D-4BBAE5C63319}"/>
              </a:ext>
            </a:extLst>
          </p:cNvPr>
          <p:cNvGrpSpPr>
            <a:grpSpLocks noChangeAspect="1"/>
          </p:cNvGrpSpPr>
          <p:nvPr/>
        </p:nvGrpSpPr>
        <p:grpSpPr>
          <a:xfrm>
            <a:off x="6735386" y="551713"/>
            <a:ext cx="4680844" cy="5928152"/>
            <a:chOff x="6061456" y="822126"/>
            <a:chExt cx="5379810" cy="6813372"/>
          </a:xfrm>
        </p:grpSpPr>
        <p:grpSp>
          <p:nvGrpSpPr>
            <p:cNvPr id="23" name="그룹 22">
              <a:extLst>
                <a:ext uri="{FF2B5EF4-FFF2-40B4-BE49-F238E27FC236}">
                  <a16:creationId xmlns:a16="http://schemas.microsoft.com/office/drawing/2014/main" id="{24B221AF-E5B4-FB27-FAA0-E1EEAF7976FC}"/>
                </a:ext>
              </a:extLst>
            </p:cNvPr>
            <p:cNvGrpSpPr/>
            <p:nvPr/>
          </p:nvGrpSpPr>
          <p:grpSpPr>
            <a:xfrm>
              <a:off x="6061457" y="822126"/>
              <a:ext cx="2400000" cy="2169332"/>
              <a:chOff x="6061457" y="902808"/>
              <a:chExt cx="2400000" cy="2169332"/>
            </a:xfrm>
          </p:grpSpPr>
          <p:pic>
            <p:nvPicPr>
              <p:cNvPr id="40" name="Picture 2">
                <a:extLst>
                  <a:ext uri="{FF2B5EF4-FFF2-40B4-BE49-F238E27FC236}">
                    <a16:creationId xmlns:a16="http://schemas.microsoft.com/office/drawing/2014/main" id="{CA9BC916-FDD6-AB3D-1784-C0FAFEAB7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457" y="902808"/>
                <a:ext cx="24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74D116B-77A6-2FD7-2145-04145E4115B3}"/>
                  </a:ext>
                </a:extLst>
              </p:cNvPr>
              <p:cNvSpPr txBox="1"/>
              <p:nvPr/>
            </p:nvSpPr>
            <p:spPr>
              <a:xfrm>
                <a:off x="6061457" y="2702808"/>
                <a:ext cx="2400000" cy="369332"/>
              </a:xfrm>
              <a:prstGeom prst="rect">
                <a:avLst/>
              </a:prstGeom>
              <a:noFill/>
            </p:spPr>
            <p:txBody>
              <a:bodyPr wrap="square" rtlCol="0">
                <a:spAutoFit/>
              </a:bodyPr>
              <a:lstStyle/>
              <a:p>
                <a:pPr algn="ctr"/>
                <a:r>
                  <a:rPr lang="en-US" altLang="ko-KR" dirty="0"/>
                  <a:t>Metal</a:t>
                </a:r>
                <a:endParaRPr lang="ko-KR" altLang="en-US" dirty="0"/>
              </a:p>
            </p:txBody>
          </p:sp>
        </p:grpSp>
        <p:grpSp>
          <p:nvGrpSpPr>
            <p:cNvPr id="25" name="그룹 24">
              <a:extLst>
                <a:ext uri="{FF2B5EF4-FFF2-40B4-BE49-F238E27FC236}">
                  <a16:creationId xmlns:a16="http://schemas.microsoft.com/office/drawing/2014/main" id="{C9818F03-40FC-B3CA-92DE-EC698767BE6A}"/>
                </a:ext>
              </a:extLst>
            </p:cNvPr>
            <p:cNvGrpSpPr/>
            <p:nvPr/>
          </p:nvGrpSpPr>
          <p:grpSpPr>
            <a:xfrm>
              <a:off x="9041265" y="823472"/>
              <a:ext cx="2400001" cy="2172152"/>
              <a:chOff x="9041265" y="904154"/>
              <a:chExt cx="2400001" cy="2172152"/>
            </a:xfrm>
          </p:grpSpPr>
          <p:pic>
            <p:nvPicPr>
              <p:cNvPr id="38" name="Picture 4">
                <a:extLst>
                  <a:ext uri="{FF2B5EF4-FFF2-40B4-BE49-F238E27FC236}">
                    <a16:creationId xmlns:a16="http://schemas.microsoft.com/office/drawing/2014/main" id="{6FF30B91-8CA3-E43F-CD00-6ADCC7B94F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1265" y="904154"/>
                <a:ext cx="24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64181711-259F-65C9-3C44-C1359BA5822E}"/>
                  </a:ext>
                </a:extLst>
              </p:cNvPr>
              <p:cNvSpPr txBox="1"/>
              <p:nvPr/>
            </p:nvSpPr>
            <p:spPr>
              <a:xfrm>
                <a:off x="9041266" y="2706974"/>
                <a:ext cx="2400000" cy="369332"/>
              </a:xfrm>
              <a:prstGeom prst="rect">
                <a:avLst/>
              </a:prstGeom>
              <a:noFill/>
            </p:spPr>
            <p:txBody>
              <a:bodyPr wrap="square" rtlCol="0">
                <a:spAutoFit/>
              </a:bodyPr>
              <a:lstStyle/>
              <a:p>
                <a:pPr algn="ctr"/>
                <a:r>
                  <a:rPr lang="en-US" altLang="ko-KR" dirty="0"/>
                  <a:t>Leather</a:t>
                </a:r>
                <a:endParaRPr lang="ko-KR" altLang="en-US" dirty="0"/>
              </a:p>
            </p:txBody>
          </p:sp>
        </p:grpSp>
        <p:grpSp>
          <p:nvGrpSpPr>
            <p:cNvPr id="26" name="그룹 25">
              <a:extLst>
                <a:ext uri="{FF2B5EF4-FFF2-40B4-BE49-F238E27FC236}">
                  <a16:creationId xmlns:a16="http://schemas.microsoft.com/office/drawing/2014/main" id="{218C9AFA-275A-5D52-DCF8-83C56E218902}"/>
                </a:ext>
              </a:extLst>
            </p:cNvPr>
            <p:cNvGrpSpPr/>
            <p:nvPr/>
          </p:nvGrpSpPr>
          <p:grpSpPr>
            <a:xfrm>
              <a:off x="6061456" y="3146354"/>
              <a:ext cx="2401796" cy="2166864"/>
              <a:chOff x="6061456" y="3294271"/>
              <a:chExt cx="2401796" cy="2166864"/>
            </a:xfrm>
          </p:grpSpPr>
          <p:pic>
            <p:nvPicPr>
              <p:cNvPr id="36" name="Picture 12">
                <a:extLst>
                  <a:ext uri="{FF2B5EF4-FFF2-40B4-BE49-F238E27FC236}">
                    <a16:creationId xmlns:a16="http://schemas.microsoft.com/office/drawing/2014/main" id="{78A4B410-B2F9-3C13-AC57-F734A5DC4B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252" y="3294271"/>
                <a:ext cx="24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4C8BC29-59CB-2843-A450-9E14F651FAAE}"/>
                  </a:ext>
                </a:extLst>
              </p:cNvPr>
              <p:cNvSpPr txBox="1"/>
              <p:nvPr/>
            </p:nvSpPr>
            <p:spPr>
              <a:xfrm>
                <a:off x="6061456" y="5091803"/>
                <a:ext cx="2400002" cy="369332"/>
              </a:xfrm>
              <a:prstGeom prst="rect">
                <a:avLst/>
              </a:prstGeom>
              <a:noFill/>
            </p:spPr>
            <p:txBody>
              <a:bodyPr wrap="square" rtlCol="0">
                <a:spAutoFit/>
              </a:bodyPr>
              <a:lstStyle/>
              <a:p>
                <a:pPr algn="ctr"/>
                <a:r>
                  <a:rPr lang="en-US" altLang="ko-KR" dirty="0"/>
                  <a:t>Plastic</a:t>
                </a:r>
                <a:endParaRPr lang="ko-KR" altLang="en-US" dirty="0"/>
              </a:p>
            </p:txBody>
          </p:sp>
        </p:grpSp>
        <p:grpSp>
          <p:nvGrpSpPr>
            <p:cNvPr id="27" name="그룹 26">
              <a:extLst>
                <a:ext uri="{FF2B5EF4-FFF2-40B4-BE49-F238E27FC236}">
                  <a16:creationId xmlns:a16="http://schemas.microsoft.com/office/drawing/2014/main" id="{F256AB79-F370-8D91-C59B-2BFB9EA3F6DF}"/>
                </a:ext>
              </a:extLst>
            </p:cNvPr>
            <p:cNvGrpSpPr/>
            <p:nvPr/>
          </p:nvGrpSpPr>
          <p:grpSpPr>
            <a:xfrm>
              <a:off x="9041264" y="3145752"/>
              <a:ext cx="2400001" cy="2167466"/>
              <a:chOff x="9041264" y="3388659"/>
              <a:chExt cx="2400001" cy="2167466"/>
            </a:xfrm>
          </p:grpSpPr>
          <p:pic>
            <p:nvPicPr>
              <p:cNvPr id="34" name="Picture 10">
                <a:extLst>
                  <a:ext uri="{FF2B5EF4-FFF2-40B4-BE49-F238E27FC236}">
                    <a16:creationId xmlns:a16="http://schemas.microsoft.com/office/drawing/2014/main" id="{6CF6B983-8DD7-0B3D-BAE7-006C0A3E5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1265" y="3388659"/>
                <a:ext cx="24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114C735-17EB-518D-7858-81F865A591AF}"/>
                  </a:ext>
                </a:extLst>
              </p:cNvPr>
              <p:cNvSpPr txBox="1"/>
              <p:nvPr/>
            </p:nvSpPr>
            <p:spPr>
              <a:xfrm>
                <a:off x="9041264" y="5186793"/>
                <a:ext cx="2400001" cy="369332"/>
              </a:xfrm>
              <a:prstGeom prst="rect">
                <a:avLst/>
              </a:prstGeom>
              <a:noFill/>
            </p:spPr>
            <p:txBody>
              <a:bodyPr wrap="square" rtlCol="0">
                <a:spAutoFit/>
              </a:bodyPr>
              <a:lstStyle/>
              <a:p>
                <a:pPr algn="ctr"/>
                <a:r>
                  <a:rPr lang="en-US" altLang="ko-KR" dirty="0"/>
                  <a:t>Wood</a:t>
                </a:r>
                <a:endParaRPr lang="ko-KR" altLang="en-US" dirty="0"/>
              </a:p>
            </p:txBody>
          </p:sp>
        </p:grpSp>
        <p:grpSp>
          <p:nvGrpSpPr>
            <p:cNvPr id="28" name="그룹 27">
              <a:extLst>
                <a:ext uri="{FF2B5EF4-FFF2-40B4-BE49-F238E27FC236}">
                  <a16:creationId xmlns:a16="http://schemas.microsoft.com/office/drawing/2014/main" id="{AC57EAFB-D98D-100E-2CE0-41C36225E510}"/>
                </a:ext>
              </a:extLst>
            </p:cNvPr>
            <p:cNvGrpSpPr/>
            <p:nvPr/>
          </p:nvGrpSpPr>
          <p:grpSpPr>
            <a:xfrm>
              <a:off x="9041264" y="5468032"/>
              <a:ext cx="2400001" cy="2167466"/>
              <a:chOff x="9041264" y="3388659"/>
              <a:chExt cx="2400001" cy="2167466"/>
            </a:xfrm>
          </p:grpSpPr>
          <p:pic>
            <p:nvPicPr>
              <p:cNvPr id="32" name="Picture 10">
                <a:extLst>
                  <a:ext uri="{FF2B5EF4-FFF2-40B4-BE49-F238E27FC236}">
                    <a16:creationId xmlns:a16="http://schemas.microsoft.com/office/drawing/2014/main" id="{9953EE48-CC72-E0B4-D358-0DA523453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9045062" y="3388659"/>
                <a:ext cx="2392405" cy="18000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F3F695-85E9-DA43-EB36-38629D30EC76}"/>
                  </a:ext>
                </a:extLst>
              </p:cNvPr>
              <p:cNvSpPr txBox="1"/>
              <p:nvPr/>
            </p:nvSpPr>
            <p:spPr>
              <a:xfrm>
                <a:off x="9041264" y="5186793"/>
                <a:ext cx="2400001" cy="369332"/>
              </a:xfrm>
              <a:prstGeom prst="rect">
                <a:avLst/>
              </a:prstGeom>
              <a:noFill/>
            </p:spPr>
            <p:txBody>
              <a:bodyPr wrap="square" rtlCol="0">
                <a:spAutoFit/>
              </a:bodyPr>
              <a:lstStyle/>
              <a:p>
                <a:pPr algn="ctr"/>
                <a:r>
                  <a:rPr lang="en-US" altLang="ko-KR" dirty="0"/>
                  <a:t>Stone</a:t>
                </a:r>
                <a:endParaRPr lang="ko-KR" altLang="en-US" dirty="0"/>
              </a:p>
            </p:txBody>
          </p:sp>
        </p:grpSp>
        <p:grpSp>
          <p:nvGrpSpPr>
            <p:cNvPr id="29" name="그룹 28">
              <a:extLst>
                <a:ext uri="{FF2B5EF4-FFF2-40B4-BE49-F238E27FC236}">
                  <a16:creationId xmlns:a16="http://schemas.microsoft.com/office/drawing/2014/main" id="{9B9F6EDC-F33B-ED6B-662F-18DDB5E8FD57}"/>
                </a:ext>
              </a:extLst>
            </p:cNvPr>
            <p:cNvGrpSpPr/>
            <p:nvPr/>
          </p:nvGrpSpPr>
          <p:grpSpPr>
            <a:xfrm>
              <a:off x="6061456" y="5468032"/>
              <a:ext cx="2400002" cy="2166864"/>
              <a:chOff x="6061456" y="3294271"/>
              <a:chExt cx="2400002" cy="2166864"/>
            </a:xfrm>
          </p:grpSpPr>
          <p:pic>
            <p:nvPicPr>
              <p:cNvPr id="30" name="Picture 12">
                <a:extLst>
                  <a:ext uri="{FF2B5EF4-FFF2-40B4-BE49-F238E27FC236}">
                    <a16:creationId xmlns:a16="http://schemas.microsoft.com/office/drawing/2014/main" id="{C0F75EF3-F9DF-5987-26EF-78D957257A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6067049" y="3294271"/>
                <a:ext cx="2392405" cy="1800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3419CD1-9E01-4888-3871-CA1D0734B478}"/>
                  </a:ext>
                </a:extLst>
              </p:cNvPr>
              <p:cNvSpPr txBox="1"/>
              <p:nvPr/>
            </p:nvSpPr>
            <p:spPr>
              <a:xfrm>
                <a:off x="6061456" y="5091803"/>
                <a:ext cx="2400002" cy="369332"/>
              </a:xfrm>
              <a:prstGeom prst="rect">
                <a:avLst/>
              </a:prstGeom>
              <a:noFill/>
            </p:spPr>
            <p:txBody>
              <a:bodyPr wrap="square" rtlCol="0">
                <a:spAutoFit/>
              </a:bodyPr>
              <a:lstStyle/>
              <a:p>
                <a:pPr algn="ctr"/>
                <a:r>
                  <a:rPr lang="en-US" altLang="ko-KR" dirty="0"/>
                  <a:t>Water</a:t>
                </a:r>
                <a:endParaRPr lang="ko-KR" altLang="en-US" dirty="0"/>
              </a:p>
            </p:txBody>
          </p:sp>
        </p:grpSp>
      </p:grpSp>
      <p:sp>
        <p:nvSpPr>
          <p:cNvPr id="42" name="TextBox 41">
            <a:extLst>
              <a:ext uri="{FF2B5EF4-FFF2-40B4-BE49-F238E27FC236}">
                <a16:creationId xmlns:a16="http://schemas.microsoft.com/office/drawing/2014/main" id="{A36B31CA-15B8-0F37-1B0A-E1DC19B799FD}"/>
              </a:ext>
            </a:extLst>
          </p:cNvPr>
          <p:cNvSpPr txBox="1"/>
          <p:nvPr/>
        </p:nvSpPr>
        <p:spPr>
          <a:xfrm>
            <a:off x="515154" y="1047641"/>
            <a:ext cx="3648456" cy="369332"/>
          </a:xfrm>
          <a:prstGeom prst="rect">
            <a:avLst/>
          </a:prstGeom>
          <a:noFill/>
        </p:spPr>
        <p:txBody>
          <a:bodyPr wrap="square" rtlCol="0">
            <a:spAutoFit/>
          </a:bodyPr>
          <a:lstStyle/>
          <a:p>
            <a:r>
              <a:rPr lang="en-US" altLang="ko-KR" dirty="0"/>
              <a:t>Flickr Material Database (FMD)</a:t>
            </a:r>
            <a:endParaRPr lang="ko-KR" altLang="en-US" dirty="0"/>
          </a:p>
        </p:txBody>
      </p:sp>
    </p:spTree>
    <p:extLst>
      <p:ext uri="{BB962C8B-B14F-4D97-AF65-F5344CB8AC3E}">
        <p14:creationId xmlns:p14="http://schemas.microsoft.com/office/powerpoint/2010/main" val="388817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sp>
        <p:nvSpPr>
          <p:cNvPr id="42" name="TextBox 41">
            <a:extLst>
              <a:ext uri="{FF2B5EF4-FFF2-40B4-BE49-F238E27FC236}">
                <a16:creationId xmlns:a16="http://schemas.microsoft.com/office/drawing/2014/main" id="{A36B31CA-15B8-0F37-1B0A-E1DC19B799FD}"/>
              </a:ext>
            </a:extLst>
          </p:cNvPr>
          <p:cNvSpPr txBox="1"/>
          <p:nvPr/>
        </p:nvSpPr>
        <p:spPr>
          <a:xfrm>
            <a:off x="515154" y="1047641"/>
            <a:ext cx="3648456" cy="369332"/>
          </a:xfrm>
          <a:prstGeom prst="rect">
            <a:avLst/>
          </a:prstGeom>
          <a:noFill/>
        </p:spPr>
        <p:txBody>
          <a:bodyPr wrap="square" rtlCol="0">
            <a:spAutoFit/>
          </a:bodyPr>
          <a:lstStyle/>
          <a:p>
            <a:r>
              <a:rPr lang="en-US" altLang="ko-KR" dirty="0"/>
              <a:t>Houzz</a:t>
            </a:r>
            <a:endParaRPr lang="ko-KR" altLang="en-US" dirty="0"/>
          </a:p>
        </p:txBody>
      </p:sp>
      <p:pic>
        <p:nvPicPr>
          <p:cNvPr id="6" name="그림 5">
            <a:extLst>
              <a:ext uri="{FF2B5EF4-FFF2-40B4-BE49-F238E27FC236}">
                <a16:creationId xmlns:a16="http://schemas.microsoft.com/office/drawing/2014/main" id="{D947D692-2CF5-D6C0-037A-3F2909E77B9D}"/>
              </a:ext>
            </a:extLst>
          </p:cNvPr>
          <p:cNvPicPr>
            <a:picLocks noChangeAspect="1"/>
          </p:cNvPicPr>
          <p:nvPr/>
        </p:nvPicPr>
        <p:blipFill>
          <a:blip r:embed="rId3"/>
          <a:stretch>
            <a:fillRect/>
          </a:stretch>
        </p:blipFill>
        <p:spPr>
          <a:xfrm>
            <a:off x="681581" y="1416973"/>
            <a:ext cx="10594375" cy="4855051"/>
          </a:xfrm>
          <a:prstGeom prst="rect">
            <a:avLst/>
          </a:prstGeom>
        </p:spPr>
      </p:pic>
    </p:spTree>
    <p:extLst>
      <p:ext uri="{BB962C8B-B14F-4D97-AF65-F5344CB8AC3E}">
        <p14:creationId xmlns:p14="http://schemas.microsoft.com/office/powerpoint/2010/main" val="689296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3" name="그림 2">
            <a:extLst>
              <a:ext uri="{FF2B5EF4-FFF2-40B4-BE49-F238E27FC236}">
                <a16:creationId xmlns:a16="http://schemas.microsoft.com/office/drawing/2014/main" id="{21BFD334-CA2F-6A1B-1A0B-69551DB8C2B8}"/>
              </a:ext>
            </a:extLst>
          </p:cNvPr>
          <p:cNvPicPr>
            <a:picLocks noChangeAspect="1"/>
          </p:cNvPicPr>
          <p:nvPr/>
        </p:nvPicPr>
        <p:blipFill>
          <a:blip r:embed="rId3"/>
          <a:stretch>
            <a:fillRect/>
          </a:stretch>
        </p:blipFill>
        <p:spPr>
          <a:xfrm>
            <a:off x="313986" y="1890712"/>
            <a:ext cx="6191250" cy="3076575"/>
          </a:xfrm>
          <a:prstGeom prst="rect">
            <a:avLst/>
          </a:prstGeom>
        </p:spPr>
      </p:pic>
      <p:pic>
        <p:nvPicPr>
          <p:cNvPr id="6" name="그림 5">
            <a:extLst>
              <a:ext uri="{FF2B5EF4-FFF2-40B4-BE49-F238E27FC236}">
                <a16:creationId xmlns:a16="http://schemas.microsoft.com/office/drawing/2014/main" id="{8D6B69C7-483A-2076-73C2-567381EC30A5}"/>
              </a:ext>
            </a:extLst>
          </p:cNvPr>
          <p:cNvPicPr>
            <a:picLocks noChangeAspect="1"/>
          </p:cNvPicPr>
          <p:nvPr/>
        </p:nvPicPr>
        <p:blipFill>
          <a:blip r:embed="rId4"/>
          <a:stretch>
            <a:fillRect/>
          </a:stretch>
        </p:blipFill>
        <p:spPr>
          <a:xfrm>
            <a:off x="6657241" y="1047641"/>
            <a:ext cx="4837134" cy="4762716"/>
          </a:xfrm>
          <a:prstGeom prst="rect">
            <a:avLst/>
          </a:prstGeom>
        </p:spPr>
      </p:pic>
      <p:sp>
        <p:nvSpPr>
          <p:cNvPr id="2" name="TextBox 1">
            <a:extLst>
              <a:ext uri="{FF2B5EF4-FFF2-40B4-BE49-F238E27FC236}">
                <a16:creationId xmlns:a16="http://schemas.microsoft.com/office/drawing/2014/main" id="{0AFDBCC5-10F0-3CC3-1817-4C056ECD8683}"/>
              </a:ext>
            </a:extLst>
          </p:cNvPr>
          <p:cNvSpPr txBox="1"/>
          <p:nvPr/>
        </p:nvSpPr>
        <p:spPr>
          <a:xfrm>
            <a:off x="515154" y="1047641"/>
            <a:ext cx="3648456" cy="369332"/>
          </a:xfrm>
          <a:prstGeom prst="rect">
            <a:avLst/>
          </a:prstGeom>
          <a:noFill/>
        </p:spPr>
        <p:txBody>
          <a:bodyPr wrap="square" rtlCol="0">
            <a:spAutoFit/>
          </a:bodyPr>
          <a:lstStyle/>
          <a:p>
            <a:r>
              <a:rPr lang="en-US" altLang="ko-KR" dirty="0"/>
              <a:t>Amazon Mechanical Turk (AMT)</a:t>
            </a:r>
            <a:endParaRPr lang="ko-KR" altLang="en-US" dirty="0"/>
          </a:p>
        </p:txBody>
      </p:sp>
      <p:sp>
        <p:nvSpPr>
          <p:cNvPr id="4" name="직사각형 3">
            <a:extLst>
              <a:ext uri="{FF2B5EF4-FFF2-40B4-BE49-F238E27FC236}">
                <a16:creationId xmlns:a16="http://schemas.microsoft.com/office/drawing/2014/main" id="{E076CAFC-406B-5BB5-DD02-CF6B96CF7F46}"/>
              </a:ext>
            </a:extLst>
          </p:cNvPr>
          <p:cNvSpPr/>
          <p:nvPr/>
        </p:nvSpPr>
        <p:spPr>
          <a:xfrm>
            <a:off x="515154" y="1890712"/>
            <a:ext cx="1898862" cy="1858328"/>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411360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B1EE78-216A-F71E-EFBC-46C0E853FE6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a:solidFill>
                  <a:srgbClr val="222222"/>
                </a:solidFill>
                <a:effectLst/>
                <a:latin typeface="Arial" panose="020B0604020202020204" pitchFamily="34" charset="0"/>
              </a:rPr>
              <a:t>Bell, Sean, et al. "Material recognition in the wild with the materials in context database." Proceedings of the IEEE conference on computer vision and pattern recognition. 2015.</a:t>
            </a:r>
            <a:endParaRPr lang="ko-KR" altLang="en-US" sz="1000" dirty="0"/>
          </a:p>
        </p:txBody>
      </p:sp>
      <p:sp>
        <p:nvSpPr>
          <p:cNvPr id="10" name="TextBox 9">
            <a:extLst>
              <a:ext uri="{FF2B5EF4-FFF2-40B4-BE49-F238E27FC236}">
                <a16:creationId xmlns:a16="http://schemas.microsoft.com/office/drawing/2014/main" id="{5DEA1BA4-C6AD-CFA0-7788-23855352E15B}"/>
              </a:ext>
            </a:extLst>
          </p:cNvPr>
          <p:cNvSpPr txBox="1"/>
          <p:nvPr/>
        </p:nvSpPr>
        <p:spPr>
          <a:xfrm>
            <a:off x="515154" y="320881"/>
            <a:ext cx="5071454" cy="461665"/>
          </a:xfrm>
          <a:prstGeom prst="rect">
            <a:avLst/>
          </a:prstGeom>
          <a:noFill/>
        </p:spPr>
        <p:txBody>
          <a:bodyPr wrap="square" rtlCol="0" anchor="ctr">
            <a:spAutoFit/>
          </a:bodyPr>
          <a:lstStyle/>
          <a:p>
            <a:r>
              <a:rPr lang="en-US" altLang="ko-KR" sz="2400" dirty="0"/>
              <a:t>MINC Dataset</a:t>
            </a:r>
            <a:endParaRPr lang="ko-KR" altLang="en-US" sz="1600" dirty="0"/>
          </a:p>
        </p:txBody>
      </p:sp>
      <p:pic>
        <p:nvPicPr>
          <p:cNvPr id="3" name="그림 2">
            <a:extLst>
              <a:ext uri="{FF2B5EF4-FFF2-40B4-BE49-F238E27FC236}">
                <a16:creationId xmlns:a16="http://schemas.microsoft.com/office/drawing/2014/main" id="{21BFD334-CA2F-6A1B-1A0B-69551DB8C2B8}"/>
              </a:ext>
            </a:extLst>
          </p:cNvPr>
          <p:cNvPicPr>
            <a:picLocks noChangeAspect="1"/>
          </p:cNvPicPr>
          <p:nvPr/>
        </p:nvPicPr>
        <p:blipFill>
          <a:blip r:embed="rId3"/>
          <a:stretch>
            <a:fillRect/>
          </a:stretch>
        </p:blipFill>
        <p:spPr>
          <a:xfrm>
            <a:off x="313986" y="1890712"/>
            <a:ext cx="6191250" cy="3076575"/>
          </a:xfrm>
          <a:prstGeom prst="rect">
            <a:avLst/>
          </a:prstGeom>
        </p:spPr>
      </p:pic>
      <p:pic>
        <p:nvPicPr>
          <p:cNvPr id="6" name="그림 5">
            <a:extLst>
              <a:ext uri="{FF2B5EF4-FFF2-40B4-BE49-F238E27FC236}">
                <a16:creationId xmlns:a16="http://schemas.microsoft.com/office/drawing/2014/main" id="{8D6B69C7-483A-2076-73C2-567381EC30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78129" y="1047641"/>
            <a:ext cx="4595358" cy="4762716"/>
          </a:xfrm>
          <a:prstGeom prst="rect">
            <a:avLst/>
          </a:prstGeom>
        </p:spPr>
      </p:pic>
      <p:sp>
        <p:nvSpPr>
          <p:cNvPr id="2" name="TextBox 1">
            <a:extLst>
              <a:ext uri="{FF2B5EF4-FFF2-40B4-BE49-F238E27FC236}">
                <a16:creationId xmlns:a16="http://schemas.microsoft.com/office/drawing/2014/main" id="{60DA408E-B804-C410-11ED-51C53E521F64}"/>
              </a:ext>
            </a:extLst>
          </p:cNvPr>
          <p:cNvSpPr txBox="1"/>
          <p:nvPr/>
        </p:nvSpPr>
        <p:spPr>
          <a:xfrm>
            <a:off x="515154" y="1047641"/>
            <a:ext cx="3648456" cy="369332"/>
          </a:xfrm>
          <a:prstGeom prst="rect">
            <a:avLst/>
          </a:prstGeom>
          <a:noFill/>
        </p:spPr>
        <p:txBody>
          <a:bodyPr wrap="square" rtlCol="0">
            <a:spAutoFit/>
          </a:bodyPr>
          <a:lstStyle/>
          <a:p>
            <a:r>
              <a:rPr lang="en-US" altLang="ko-KR" dirty="0"/>
              <a:t>Amazon Mechanical Turk (AMT)</a:t>
            </a:r>
            <a:endParaRPr lang="ko-KR" altLang="en-US" dirty="0"/>
          </a:p>
        </p:txBody>
      </p:sp>
      <p:sp>
        <p:nvSpPr>
          <p:cNvPr id="7" name="직사각형 6">
            <a:extLst>
              <a:ext uri="{FF2B5EF4-FFF2-40B4-BE49-F238E27FC236}">
                <a16:creationId xmlns:a16="http://schemas.microsoft.com/office/drawing/2014/main" id="{73AD8D06-21AA-9819-049D-1B346C50A9F5}"/>
              </a:ext>
            </a:extLst>
          </p:cNvPr>
          <p:cNvSpPr/>
          <p:nvPr/>
        </p:nvSpPr>
        <p:spPr>
          <a:xfrm>
            <a:off x="2560764" y="1890712"/>
            <a:ext cx="1898862" cy="1858328"/>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411583478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11906</TotalTime>
  <Words>1275</Words>
  <Application>Microsoft Office PowerPoint</Application>
  <PresentationFormat>와이드스크린</PresentationFormat>
  <Paragraphs>132</Paragraphs>
  <Slides>25</Slides>
  <Notes>25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25</vt:i4>
      </vt:variant>
    </vt:vector>
  </HeadingPairs>
  <TitlesOfParts>
    <vt:vector size="29" baseType="lpstr">
      <vt:lpstr>맑은 고딕</vt:lpstr>
      <vt:lpstr>Arial</vt:lpstr>
      <vt:lpstr>Cambria Math</vt:lpstr>
      <vt:lpstr>Office 테마</vt:lpstr>
      <vt:lpstr>Lab Seminar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Semniar</dc:title>
  <dc:creator>ETRI</dc:creator>
  <cp:lastModifiedBy>ETRI</cp:lastModifiedBy>
  <cp:revision>309</cp:revision>
  <cp:lastPrinted>2024-08-20T05:23:42Z</cp:lastPrinted>
  <dcterms:created xsi:type="dcterms:W3CDTF">2024-04-25T07:54:04Z</dcterms:created>
  <dcterms:modified xsi:type="dcterms:W3CDTF">2024-12-19T00:25:30Z</dcterms:modified>
</cp:coreProperties>
</file>